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7" r:id="rId2"/>
    <p:sldId id="258" r:id="rId3"/>
    <p:sldId id="260" r:id="rId4"/>
    <p:sldId id="261" r:id="rId5"/>
    <p:sldId id="262" r:id="rId6"/>
    <p:sldId id="266" r:id="rId7"/>
    <p:sldId id="263" r:id="rId8"/>
    <p:sldId id="264" r:id="rId9"/>
    <p:sldId id="265" r:id="rId10"/>
    <p:sldId id="33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6" r:id="rId19"/>
    <p:sldId id="274" r:id="rId20"/>
    <p:sldId id="335" r:id="rId21"/>
    <p:sldId id="275" r:id="rId22"/>
    <p:sldId id="277" r:id="rId23"/>
    <p:sldId id="278" r:id="rId24"/>
    <p:sldId id="279" r:id="rId25"/>
    <p:sldId id="281" r:id="rId26"/>
    <p:sldId id="336" r:id="rId27"/>
    <p:sldId id="280" r:id="rId28"/>
    <p:sldId id="290" r:id="rId29"/>
    <p:sldId id="337" r:id="rId30"/>
    <p:sldId id="283" r:id="rId31"/>
    <p:sldId id="284" r:id="rId32"/>
    <p:sldId id="285" r:id="rId33"/>
    <p:sldId id="287" r:id="rId34"/>
    <p:sldId id="286" r:id="rId35"/>
    <p:sldId id="338" r:id="rId36"/>
    <p:sldId id="288" r:id="rId37"/>
    <p:sldId id="339" r:id="rId38"/>
    <p:sldId id="332" r:id="rId39"/>
    <p:sldId id="331" r:id="rId40"/>
    <p:sldId id="333" r:id="rId41"/>
    <p:sldId id="340" r:id="rId42"/>
    <p:sldId id="289" r:id="rId43"/>
    <p:sldId id="342" r:id="rId44"/>
    <p:sldId id="345" r:id="rId45"/>
    <p:sldId id="344" r:id="rId46"/>
    <p:sldId id="343" r:id="rId47"/>
    <p:sldId id="346" r:id="rId48"/>
    <p:sldId id="347" r:id="rId49"/>
    <p:sldId id="348" r:id="rId50"/>
    <p:sldId id="349" r:id="rId51"/>
    <p:sldId id="330" r:id="rId5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0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2E1E5-760D-4C4B-AB6E-006CFEB625C4}" type="datetimeFigureOut">
              <a:rPr lang="pt-BR" smtClean="0"/>
              <a:pPr/>
              <a:t>25/07/2013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6AFBC-44D4-4262-B90E-CBD079EA03D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12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AFBC-44D4-4262-B90E-CBD079EA03D6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675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3BDF-4947-4A19-A278-B45585A95FFA}" type="datetimeFigureOut">
              <a:rPr lang="pt-BR" smtClean="0"/>
              <a:pPr/>
              <a:t>25/07/2013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3AD49-1B3D-4873-A7D4-46A40788C1A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42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3BDF-4947-4A19-A278-B45585A95FFA}" type="datetimeFigureOut">
              <a:rPr lang="pt-BR" smtClean="0"/>
              <a:pPr/>
              <a:t>25/07/2013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3AD49-1B3D-4873-A7D4-46A40788C1A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889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3BDF-4947-4A19-A278-B45585A95FFA}" type="datetimeFigureOut">
              <a:rPr lang="pt-BR" smtClean="0"/>
              <a:pPr/>
              <a:t>25/07/2013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3AD49-1B3D-4873-A7D4-46A40788C1A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4057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3BDF-4947-4A19-A278-B45585A95FFA}" type="datetimeFigureOut">
              <a:rPr lang="pt-BR" smtClean="0"/>
              <a:pPr/>
              <a:t>25/07/2013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3AD49-1B3D-4873-A7D4-46A40788C1A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812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3BDF-4947-4A19-A278-B45585A95FFA}" type="datetimeFigureOut">
              <a:rPr lang="pt-BR" smtClean="0"/>
              <a:pPr/>
              <a:t>25/07/2013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3AD49-1B3D-4873-A7D4-46A40788C1A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773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3BDF-4947-4A19-A278-B45585A95FFA}" type="datetimeFigureOut">
              <a:rPr lang="pt-BR" smtClean="0"/>
              <a:pPr/>
              <a:t>25/07/2013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3AD49-1B3D-4873-A7D4-46A40788C1A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740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3BDF-4947-4A19-A278-B45585A95FFA}" type="datetimeFigureOut">
              <a:rPr lang="pt-BR" smtClean="0"/>
              <a:pPr/>
              <a:t>25/07/2013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3AD49-1B3D-4873-A7D4-46A40788C1A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2105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3BDF-4947-4A19-A278-B45585A95FFA}" type="datetimeFigureOut">
              <a:rPr lang="pt-BR" smtClean="0"/>
              <a:pPr/>
              <a:t>25/07/2013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3AD49-1B3D-4873-A7D4-46A40788C1A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153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3BDF-4947-4A19-A278-B45585A95FFA}" type="datetimeFigureOut">
              <a:rPr lang="pt-BR" smtClean="0"/>
              <a:pPr/>
              <a:t>25/07/2013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3AD49-1B3D-4873-A7D4-46A40788C1A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7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3BDF-4947-4A19-A278-B45585A95FFA}" type="datetimeFigureOut">
              <a:rPr lang="pt-BR" smtClean="0"/>
              <a:pPr/>
              <a:t>25/07/2013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3AD49-1B3D-4873-A7D4-46A40788C1A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385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3BDF-4947-4A19-A278-B45585A95FFA}" type="datetimeFigureOut">
              <a:rPr lang="pt-BR" smtClean="0"/>
              <a:pPr/>
              <a:t>25/07/2013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3AD49-1B3D-4873-A7D4-46A40788C1A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97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A3BDF-4947-4A19-A278-B45585A95FFA}" type="datetimeFigureOut">
              <a:rPr lang="pt-BR" smtClean="0"/>
              <a:pPr/>
              <a:t>25/07/2013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3AD49-1B3D-4873-A7D4-46A40788C1A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623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hyperlink" Target="http://docs.sencha.com/extjs/4.2.1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jersey.java.net/" TargetMode="External"/><Relationship Id="rId3" Type="http://schemas.openxmlformats.org/officeDocument/2006/relationships/image" Target="../media/image9.jpeg"/><Relationship Id="rId7" Type="http://schemas.openxmlformats.org/officeDocument/2006/relationships/hyperlink" Target="http://expressj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odejs.org/" TargetMode="External"/><Relationship Id="rId5" Type="http://schemas.openxmlformats.org/officeDocument/2006/relationships/hyperlink" Target="http://guides.rubyonrails.org/" TargetMode="External"/><Relationship Id="rId4" Type="http://schemas.openxmlformats.org/officeDocument/2006/relationships/hyperlink" Target="http://www.asp.net/web-api" TargetMode="External"/><Relationship Id="rId9" Type="http://schemas.openxmlformats.org/officeDocument/2006/relationships/hyperlink" Target="http://www.slimframework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31"/>
          <p:cNvSpPr txBox="1">
            <a:spLocks noGrp="1"/>
          </p:cNvSpPr>
          <p:nvPr>
            <p:ph type="ctrTitle"/>
          </p:nvPr>
        </p:nvSpPr>
        <p:spPr>
          <a:xfrm>
            <a:off x="323528" y="2924944"/>
            <a:ext cx="8352928" cy="7200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r>
              <a:rPr lang="pt-BR" sz="4000" dirty="0" smtClean="0"/>
              <a:t>Aprendendo a arquitetura e novidades do EXTJS 4.2</a:t>
            </a:r>
            <a:endParaRPr lang="en-US" sz="4000" dirty="0"/>
          </a:p>
        </p:txBody>
      </p:sp>
      <p:sp>
        <p:nvSpPr>
          <p:cNvPr id="4" name="TextBox 1"/>
          <p:cNvSpPr txBox="1"/>
          <p:nvPr/>
        </p:nvSpPr>
        <p:spPr>
          <a:xfrm>
            <a:off x="397820" y="5085184"/>
            <a:ext cx="5418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 smtClean="0"/>
          </a:p>
          <a:p>
            <a:r>
              <a:rPr lang="pt-BR" dirty="0" smtClean="0"/>
              <a:t>Cristian Mathias</a:t>
            </a:r>
          </a:p>
          <a:p>
            <a:r>
              <a:rPr lang="pt-BR" dirty="0" smtClean="0"/>
              <a:t>Leonardo Lima</a:t>
            </a:r>
          </a:p>
          <a:p>
            <a:r>
              <a:rPr lang="pt-BR" dirty="0" smtClean="0"/>
              <a:t>Rafael Audy</a:t>
            </a:r>
            <a:endParaRPr lang="en-US" dirty="0"/>
          </a:p>
        </p:txBody>
      </p:sp>
      <p:pic>
        <p:nvPicPr>
          <p:cNvPr id="5" name="Imagem 4" descr="Slide01-ExtJ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4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4585937" cy="358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06" y="1484784"/>
            <a:ext cx="3196994" cy="358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STORE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10" name="Imagem 9" descr="Slide02-ExtJ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-35496" y="-43480"/>
            <a:ext cx="9288016" cy="4048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31"/>
          <p:cNvSpPr txBox="1">
            <a:spLocks/>
          </p:cNvSpPr>
          <p:nvPr/>
        </p:nvSpPr>
        <p:spPr>
          <a:xfrm>
            <a:off x="0" y="1484784"/>
            <a:ext cx="925252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 smtClean="0">
                <a:latin typeface="Josefin Sans" pitchFamily="2" charset="0"/>
                <a:ea typeface="Josefin Sans" pitchFamily="2" charset="0"/>
              </a:rPr>
              <a:t>Mão na massa!!!</a:t>
            </a:r>
            <a:endParaRPr lang="pt-BR" sz="4800" b="1" dirty="0">
              <a:latin typeface="Josefin Sans" pitchFamily="2" charset="0"/>
              <a:ea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7750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Direit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9418" y="1340768"/>
            <a:ext cx="84487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 </a:t>
            </a:r>
            <a:endParaRPr lang="pt-BR" sz="2800" dirty="0"/>
          </a:p>
          <a:p>
            <a:endParaRPr lang="pt-BR" sz="2800" dirty="0"/>
          </a:p>
        </p:txBody>
      </p:sp>
      <p:sp>
        <p:nvSpPr>
          <p:cNvPr id="3" name="Shape 131"/>
          <p:cNvSpPr txBox="1">
            <a:spLocks/>
          </p:cNvSpPr>
          <p:nvPr/>
        </p:nvSpPr>
        <p:spPr>
          <a:xfrm>
            <a:off x="420190" y="260648"/>
            <a:ext cx="8352928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4000" dirty="0">
              <a:latin typeface="Josefin Sans" pitchFamily="2" charset="0"/>
              <a:ea typeface="Josefin Sans" pitchFamily="2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13792" y="1412776"/>
            <a:ext cx="53103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SPA</a:t>
            </a:r>
            <a:endParaRPr lang="pt-BR" sz="2800" dirty="0">
              <a:latin typeface="Josefin Sans" pitchFamily="2" charset="0"/>
              <a:ea typeface="Josefin Sans" pitchFamily="2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Arquitetura </a:t>
            </a:r>
            <a:r>
              <a:rPr lang="pt-BR" sz="2800" dirty="0">
                <a:latin typeface="Josefin Sans" pitchFamily="2" charset="0"/>
                <a:ea typeface="Josefin Sans" pitchFamily="2" charset="0"/>
              </a:rPr>
              <a:t>MVC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Cross browser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Documentação e </a:t>
            </a:r>
            <a:r>
              <a:rPr lang="pt-BR" sz="2800" dirty="0" err="1" smtClean="0">
                <a:latin typeface="Josefin Sans" pitchFamily="2" charset="0"/>
                <a:ea typeface="Josefin Sans" pitchFamily="2" charset="0"/>
              </a:rPr>
              <a:t>Forum</a:t>
            </a:r>
            <a:endParaRPr lang="pt-BR" sz="2800" dirty="0">
              <a:latin typeface="Josefin Sans" pitchFamily="2" charset="0"/>
              <a:ea typeface="Josefin Sans" pitchFamily="2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pt-BR" sz="2800" dirty="0">
                <a:latin typeface="Josefin Sans" pitchFamily="2" charset="0"/>
                <a:ea typeface="Josefin Sans" pitchFamily="2" charset="0"/>
              </a:rPr>
              <a:t>Classes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pt-BR" sz="2800" dirty="0">
                <a:latin typeface="Josefin Sans" pitchFamily="2" charset="0"/>
                <a:ea typeface="Josefin Sans" pitchFamily="2" charset="0"/>
              </a:rPr>
              <a:t>Orientação a </a:t>
            </a: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objetos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XML ou JSON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Fácil integração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pt-BR" sz="2800" dirty="0">
                <a:latin typeface="Josefin Sans" pitchFamily="2" charset="0"/>
                <a:ea typeface="Josefin Sans" pitchFamily="2" charset="0"/>
              </a:rPr>
              <a:t>Variedade de </a:t>
            </a: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componentes</a:t>
            </a:r>
            <a:endParaRPr lang="pt-BR" sz="2800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6" name="Picture 2" descr="C:\Users\cristianm\Downloads\LOGO_ExtJ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589240"/>
            <a:ext cx="2375955" cy="126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131"/>
          <p:cNvSpPr txBox="1">
            <a:spLocks/>
          </p:cNvSpPr>
          <p:nvPr/>
        </p:nvSpPr>
        <p:spPr>
          <a:xfrm>
            <a:off x="35496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atin typeface="Josefin Sans" pitchFamily="2" charset="0"/>
                <a:ea typeface="Josefin Sans" pitchFamily="2" charset="0"/>
              </a:rPr>
              <a:t>PORQUE EXT JS</a:t>
            </a:r>
          </a:p>
        </p:txBody>
      </p:sp>
    </p:spTree>
    <p:extLst>
      <p:ext uri="{BB962C8B-B14F-4D97-AF65-F5344CB8AC3E}">
        <p14:creationId xmlns:p14="http://schemas.microsoft.com/office/powerpoint/2010/main" val="1348504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Direit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9418" y="1340768"/>
            <a:ext cx="84487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 </a:t>
            </a:r>
            <a:endParaRPr lang="pt-BR" sz="2800" dirty="0"/>
          </a:p>
          <a:p>
            <a:endParaRPr lang="pt-BR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80177"/>
            <a:ext cx="6733951" cy="481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31"/>
          <p:cNvSpPr txBox="1">
            <a:spLocks/>
          </p:cNvSpPr>
          <p:nvPr/>
        </p:nvSpPr>
        <p:spPr>
          <a:xfrm>
            <a:off x="35496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atin typeface="Josefin Sans" pitchFamily="2" charset="0"/>
                <a:ea typeface="Josefin Sans" pitchFamily="2" charset="0"/>
              </a:rPr>
              <a:t>COMPONENTES - GRID</a:t>
            </a:r>
          </a:p>
        </p:txBody>
      </p:sp>
    </p:spTree>
    <p:extLst>
      <p:ext uri="{BB962C8B-B14F-4D97-AF65-F5344CB8AC3E}">
        <p14:creationId xmlns:p14="http://schemas.microsoft.com/office/powerpoint/2010/main" val="760376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Direit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9418" y="1340768"/>
            <a:ext cx="84487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 </a:t>
            </a:r>
            <a:endParaRPr lang="pt-BR" sz="2800" dirty="0"/>
          </a:p>
          <a:p>
            <a:endParaRPr lang="pt-BR" sz="2800" dirty="0"/>
          </a:p>
        </p:txBody>
      </p:sp>
      <p:sp>
        <p:nvSpPr>
          <p:cNvPr id="3" name="Shape 131"/>
          <p:cNvSpPr txBox="1">
            <a:spLocks/>
          </p:cNvSpPr>
          <p:nvPr/>
        </p:nvSpPr>
        <p:spPr>
          <a:xfrm>
            <a:off x="420190" y="188640"/>
            <a:ext cx="8352928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22" y="1196752"/>
            <a:ext cx="5276062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31"/>
          <p:cNvSpPr txBox="1">
            <a:spLocks/>
          </p:cNvSpPr>
          <p:nvPr/>
        </p:nvSpPr>
        <p:spPr>
          <a:xfrm>
            <a:off x="35496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atin typeface="Josefin Sans" pitchFamily="2" charset="0"/>
                <a:ea typeface="Josefin Sans" pitchFamily="2" charset="0"/>
              </a:rPr>
              <a:t>COMPONENTES - TREE</a:t>
            </a:r>
          </a:p>
        </p:txBody>
      </p:sp>
    </p:spTree>
    <p:extLst>
      <p:ext uri="{BB962C8B-B14F-4D97-AF65-F5344CB8AC3E}">
        <p14:creationId xmlns:p14="http://schemas.microsoft.com/office/powerpoint/2010/main" val="2375989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Direit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9418" y="1340768"/>
            <a:ext cx="84487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 </a:t>
            </a:r>
            <a:endParaRPr lang="pt-BR" sz="2800" dirty="0"/>
          </a:p>
          <a:p>
            <a:endParaRPr lang="pt-BR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7056784" cy="3913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31"/>
          <p:cNvSpPr txBox="1">
            <a:spLocks/>
          </p:cNvSpPr>
          <p:nvPr/>
        </p:nvSpPr>
        <p:spPr>
          <a:xfrm>
            <a:off x="-108520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atin typeface="Josefin Sans" pitchFamily="2" charset="0"/>
                <a:ea typeface="Josefin Sans" pitchFamily="2" charset="0"/>
              </a:rPr>
              <a:t>COMPONENTES – FORMULÁRIO + VALIDAÇÃO</a:t>
            </a:r>
          </a:p>
        </p:txBody>
      </p:sp>
    </p:spTree>
    <p:extLst>
      <p:ext uri="{BB962C8B-B14F-4D97-AF65-F5344CB8AC3E}">
        <p14:creationId xmlns:p14="http://schemas.microsoft.com/office/powerpoint/2010/main" val="26800321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Direit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9418" y="1340768"/>
            <a:ext cx="84487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 </a:t>
            </a:r>
            <a:endParaRPr lang="pt-BR" sz="2800" dirty="0"/>
          </a:p>
          <a:p>
            <a:endParaRPr lang="pt-BR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6832"/>
            <a:ext cx="7128792" cy="356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31"/>
          <p:cNvSpPr txBox="1">
            <a:spLocks/>
          </p:cNvSpPr>
          <p:nvPr/>
        </p:nvSpPr>
        <p:spPr>
          <a:xfrm>
            <a:off x="35496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atin typeface="Josefin Sans" pitchFamily="2" charset="0"/>
                <a:ea typeface="Josefin Sans" pitchFamily="2" charset="0"/>
              </a:rPr>
              <a:t>COMPONENTES – TOOLBAR + BUTTONS</a:t>
            </a:r>
          </a:p>
        </p:txBody>
      </p:sp>
    </p:spTree>
    <p:extLst>
      <p:ext uri="{BB962C8B-B14F-4D97-AF65-F5344CB8AC3E}">
        <p14:creationId xmlns:p14="http://schemas.microsoft.com/office/powerpoint/2010/main" val="26800321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Direit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9418" y="1340768"/>
            <a:ext cx="84487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 </a:t>
            </a:r>
            <a:endParaRPr lang="pt-BR" sz="2800" dirty="0"/>
          </a:p>
          <a:p>
            <a:endParaRPr lang="pt-BR" sz="2800" dirty="0"/>
          </a:p>
        </p:txBody>
      </p:sp>
      <p:sp>
        <p:nvSpPr>
          <p:cNvPr id="3" name="Shape 131"/>
          <p:cNvSpPr txBox="1">
            <a:spLocks/>
          </p:cNvSpPr>
          <p:nvPr/>
        </p:nvSpPr>
        <p:spPr>
          <a:xfrm>
            <a:off x="107504" y="44624"/>
            <a:ext cx="8352928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6602655" cy="465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31"/>
          <p:cNvSpPr txBox="1">
            <a:spLocks/>
          </p:cNvSpPr>
          <p:nvPr/>
        </p:nvSpPr>
        <p:spPr>
          <a:xfrm>
            <a:off x="35496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atin typeface="Josefin Sans" pitchFamily="2" charset="0"/>
                <a:ea typeface="Josefin Sans" pitchFamily="2" charset="0"/>
              </a:rPr>
              <a:t>COMPONENTES – CHART</a:t>
            </a:r>
          </a:p>
        </p:txBody>
      </p:sp>
    </p:spTree>
    <p:extLst>
      <p:ext uri="{BB962C8B-B14F-4D97-AF65-F5344CB8AC3E}">
        <p14:creationId xmlns:p14="http://schemas.microsoft.com/office/powerpoint/2010/main" val="39307598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9418" y="1340768"/>
            <a:ext cx="84487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 </a:t>
            </a:r>
            <a:endParaRPr lang="pt-BR" sz="2800" dirty="0"/>
          </a:p>
          <a:p>
            <a:endParaRPr lang="pt-BR" sz="2800" dirty="0"/>
          </a:p>
        </p:txBody>
      </p:sp>
      <p:sp>
        <p:nvSpPr>
          <p:cNvPr id="3" name="Shape 131"/>
          <p:cNvSpPr txBox="1">
            <a:spLocks/>
          </p:cNvSpPr>
          <p:nvPr/>
        </p:nvSpPr>
        <p:spPr>
          <a:xfrm>
            <a:off x="420190" y="260648"/>
            <a:ext cx="8352928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smtClean="0"/>
              <a:t>Entendendo o MVC do EXT JS</a:t>
            </a:r>
            <a:endParaRPr lang="pt-BR" sz="4000" dirty="0"/>
          </a:p>
        </p:txBody>
      </p:sp>
      <p:pic>
        <p:nvPicPr>
          <p:cNvPr id="6" name="Picture 2" descr="C:\Users\cristianm\Downloads\LOGO_ExtJ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454" y="5589240"/>
            <a:ext cx="2375955" cy="126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cristianm\Downloads\mvc_role_diagr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28800"/>
            <a:ext cx="6846119" cy="315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534031" y="3291327"/>
            <a:ext cx="4572000" cy="295465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Model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Controller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Proxy (REST, AJAX, Local Storage)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Store</a:t>
            </a:r>
          </a:p>
          <a:p>
            <a:endParaRPr lang="en-US" dirty="0"/>
          </a:p>
        </p:txBody>
      </p:sp>
      <p:pic>
        <p:nvPicPr>
          <p:cNvPr id="7" name="Imagem 6" descr="Slide09-ExtJ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81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65722" y="1440972"/>
            <a:ext cx="579246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 </a:t>
            </a:r>
            <a:endParaRPr lang="pt-BR" sz="2800" dirty="0"/>
          </a:p>
          <a:p>
            <a:endParaRPr lang="pt-BR" sz="2800" dirty="0"/>
          </a:p>
        </p:txBody>
      </p:sp>
      <p:pic>
        <p:nvPicPr>
          <p:cNvPr id="10242" name="Picture 2" descr="C:\Users\cristianm\Downloads\ExtsFolderStruc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556792"/>
            <a:ext cx="3337399" cy="503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94" y="1900788"/>
            <a:ext cx="5613348" cy="145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789040"/>
            <a:ext cx="3834865" cy="205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atin typeface="Josefin Sans" pitchFamily="2" charset="0"/>
                <a:ea typeface="Josefin Sans" pitchFamily="2" charset="0"/>
              </a:rPr>
              <a:t>ESTRUTURA BÁSICA DO EXT JS</a:t>
            </a:r>
          </a:p>
        </p:txBody>
      </p:sp>
    </p:spTree>
    <p:extLst>
      <p:ext uri="{BB962C8B-B14F-4D97-AF65-F5344CB8AC3E}">
        <p14:creationId xmlns:p14="http://schemas.microsoft.com/office/powerpoint/2010/main" val="6178032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9418" y="1340768"/>
            <a:ext cx="84487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 </a:t>
            </a:r>
            <a:endParaRPr lang="pt-BR" sz="2800" dirty="0"/>
          </a:p>
          <a:p>
            <a:endParaRPr lang="pt-BR" sz="2800" dirty="0"/>
          </a:p>
        </p:txBody>
      </p:sp>
      <p:sp>
        <p:nvSpPr>
          <p:cNvPr id="3" name="Shape 131"/>
          <p:cNvSpPr txBox="1">
            <a:spLocks/>
          </p:cNvSpPr>
          <p:nvPr/>
        </p:nvSpPr>
        <p:spPr>
          <a:xfrm>
            <a:off x="1835696" y="44624"/>
            <a:ext cx="6937422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24744"/>
            <a:ext cx="3861018" cy="5188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124744"/>
            <a:ext cx="3195144" cy="403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atin typeface="Josefin Sans" pitchFamily="2" charset="0"/>
                <a:ea typeface="Josefin Sans" pitchFamily="2" charset="0"/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407781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1" descr="C:\Users\cristianm\Dropbox\EXTJS Apresentação.rtfd\Captura de tela 2013-07-21 às 21.43.0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91" y="1713159"/>
            <a:ext cx="7669954" cy="288706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131"/>
          <p:cNvSpPr txBox="1">
            <a:spLocks noGrp="1"/>
          </p:cNvSpPr>
          <p:nvPr>
            <p:ph type="ctrTitle"/>
          </p:nvPr>
        </p:nvSpPr>
        <p:spPr>
          <a:xfrm>
            <a:off x="395536" y="260648"/>
            <a:ext cx="7772400" cy="7200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r>
              <a:rPr lang="pt-BR" sz="4000" dirty="0" smtClean="0"/>
              <a:t>História</a:t>
            </a:r>
            <a:r>
              <a:rPr lang="en-US" sz="4000" dirty="0" smtClean="0"/>
              <a:t> </a:t>
            </a:r>
            <a:r>
              <a:rPr lang="en-US" sz="4000" dirty="0"/>
              <a:t>do HTML</a:t>
            </a:r>
          </a:p>
        </p:txBody>
      </p:sp>
      <p:pic>
        <p:nvPicPr>
          <p:cNvPr id="5" name="Imagem 4" descr="Slide02-ExtJ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70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4585937" cy="358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06" y="1484784"/>
            <a:ext cx="3196994" cy="358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STORE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10" name="Imagem 9" descr="Slide02-ExtJ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-35496" y="-43480"/>
            <a:ext cx="9288016" cy="4048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31"/>
          <p:cNvSpPr txBox="1">
            <a:spLocks/>
          </p:cNvSpPr>
          <p:nvPr/>
        </p:nvSpPr>
        <p:spPr>
          <a:xfrm>
            <a:off x="0" y="1484784"/>
            <a:ext cx="925252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 smtClean="0">
                <a:latin typeface="Josefin Sans" pitchFamily="2" charset="0"/>
                <a:ea typeface="Josefin Sans" pitchFamily="2" charset="0"/>
              </a:rPr>
              <a:t>Mão na massa!!!</a:t>
            </a:r>
            <a:endParaRPr lang="pt-BR" sz="4800" b="1" dirty="0">
              <a:latin typeface="Josefin Sans" pitchFamily="2" charset="0"/>
              <a:ea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7750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9418" y="1340768"/>
            <a:ext cx="84487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 </a:t>
            </a:r>
            <a:endParaRPr lang="pt-BR" sz="2800" dirty="0"/>
          </a:p>
          <a:p>
            <a:endParaRPr lang="pt-BR" sz="2800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276872"/>
            <a:ext cx="4852947" cy="40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2459114" y="1124744"/>
            <a:ext cx="68654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Um “modelo” </a:t>
            </a:r>
            <a:r>
              <a:rPr lang="pt-BR" sz="2800" dirty="0">
                <a:latin typeface="Josefin Sans" pitchFamily="2" charset="0"/>
                <a:ea typeface="Josefin Sans" pitchFamily="2" charset="0"/>
              </a:rPr>
              <a:t>representa uma entidade, um objeto, é um conjunto de funções e campos para operar os dados.</a:t>
            </a:r>
          </a:p>
        </p:txBody>
      </p:sp>
      <p:sp>
        <p:nvSpPr>
          <p:cNvPr id="8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MODEL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032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741" y="2564904"/>
            <a:ext cx="5815042" cy="38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2123728" y="1196752"/>
            <a:ext cx="67687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Josefin Sans" pitchFamily="2" charset="0"/>
                <a:ea typeface="Josefin Sans" pitchFamily="2" charset="0"/>
              </a:rPr>
              <a:t>Para criar um modelo, você </a:t>
            </a:r>
            <a:r>
              <a:rPr lang="pt-BR" sz="2400" dirty="0" smtClean="0">
                <a:latin typeface="Josefin Sans" pitchFamily="2" charset="0"/>
                <a:ea typeface="Josefin Sans" pitchFamily="2" charset="0"/>
              </a:rPr>
              <a:t>precisa apenas a instrução </a:t>
            </a:r>
            <a:r>
              <a:rPr lang="pt-BR" sz="2400" dirty="0" err="1">
                <a:latin typeface="Josefin Sans" pitchFamily="2" charset="0"/>
                <a:ea typeface="Josefin Sans" pitchFamily="2" charset="0"/>
              </a:rPr>
              <a:t>Ext.define</a:t>
            </a:r>
            <a:r>
              <a:rPr lang="pt-BR" sz="2400" dirty="0">
                <a:latin typeface="Josefin Sans" pitchFamily="2" charset="0"/>
                <a:ea typeface="Josefin Sans" pitchFamily="2" charset="0"/>
              </a:rPr>
              <a:t> para definir uma nova classe, estender a classe </a:t>
            </a:r>
            <a:r>
              <a:rPr lang="pt-BR" sz="2400" dirty="0" err="1">
                <a:latin typeface="Josefin Sans" pitchFamily="2" charset="0"/>
                <a:ea typeface="Josefin Sans" pitchFamily="2" charset="0"/>
              </a:rPr>
              <a:t>Ext.data.Model</a:t>
            </a:r>
            <a:r>
              <a:rPr lang="pt-BR" sz="2400" dirty="0">
                <a:latin typeface="Josefin Sans" pitchFamily="2" charset="0"/>
                <a:ea typeface="Josefin Sans" pitchFamily="2" charset="0"/>
              </a:rPr>
              <a:t> e declarar todos os campos do modelo que você </a:t>
            </a:r>
            <a:r>
              <a:rPr lang="pt-BR" sz="2400" dirty="0" smtClean="0">
                <a:latin typeface="Josefin Sans" pitchFamily="2" charset="0"/>
                <a:ea typeface="Josefin Sans" pitchFamily="2" charset="0"/>
              </a:rPr>
              <a:t>precisa</a:t>
            </a:r>
            <a:r>
              <a:rPr lang="pt-BR" sz="2400" dirty="0">
                <a:latin typeface="Josefin Sans" pitchFamily="2" charset="0"/>
                <a:ea typeface="Josefin Sans" pitchFamily="2" charset="0"/>
              </a:rPr>
              <a:t>.</a:t>
            </a:r>
          </a:p>
        </p:txBody>
      </p:sp>
      <p:sp>
        <p:nvSpPr>
          <p:cNvPr id="9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MODEL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3683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9418" y="1340768"/>
            <a:ext cx="84487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 </a:t>
            </a:r>
            <a:endParaRPr lang="pt-BR" sz="2800" dirty="0"/>
          </a:p>
          <a:p>
            <a:endParaRPr lang="pt-BR" sz="2800" dirty="0"/>
          </a:p>
        </p:txBody>
      </p:sp>
      <p:sp>
        <p:nvSpPr>
          <p:cNvPr id="2" name="Retângulo 1"/>
          <p:cNvSpPr/>
          <p:nvPr/>
        </p:nvSpPr>
        <p:spPr>
          <a:xfrm>
            <a:off x="2411760" y="1148551"/>
            <a:ext cx="66247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Josefin Sans" pitchFamily="2" charset="0"/>
                <a:ea typeface="Josefin Sans" pitchFamily="2" charset="0"/>
              </a:rPr>
              <a:t>Para instanciar um </a:t>
            </a:r>
            <a:r>
              <a:rPr lang="pt-BR" sz="2400" dirty="0" err="1" smtClean="0">
                <a:latin typeface="Josefin Sans" pitchFamily="2" charset="0"/>
                <a:ea typeface="Josefin Sans" pitchFamily="2" charset="0"/>
              </a:rPr>
              <a:t>model</a:t>
            </a:r>
            <a:r>
              <a:rPr lang="pt-BR" sz="2400" dirty="0" smtClean="0">
                <a:latin typeface="Josefin Sans" pitchFamily="2" charset="0"/>
                <a:ea typeface="Josefin Sans" pitchFamily="2" charset="0"/>
              </a:rPr>
              <a:t> </a:t>
            </a:r>
            <a:r>
              <a:rPr lang="pt-BR" sz="2400" dirty="0">
                <a:latin typeface="Josefin Sans" pitchFamily="2" charset="0"/>
                <a:ea typeface="Josefin Sans" pitchFamily="2" charset="0"/>
              </a:rPr>
              <a:t>é muito simples. Basta instanciar o </a:t>
            </a:r>
            <a:r>
              <a:rPr lang="pt-BR" sz="2000" dirty="0">
                <a:latin typeface="Josefin Sans" pitchFamily="2" charset="0"/>
                <a:ea typeface="Josefin Sans" pitchFamily="2" charset="0"/>
              </a:rPr>
              <a:t>objeto</a:t>
            </a:r>
            <a:r>
              <a:rPr lang="pt-BR" sz="24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pt-BR" sz="2400" dirty="0" smtClean="0">
                <a:latin typeface="Josefin Sans" pitchFamily="2" charset="0"/>
                <a:ea typeface="Josefin Sans" pitchFamily="2" charset="0"/>
              </a:rPr>
              <a:t>usando a instrução </a:t>
            </a:r>
            <a:r>
              <a:rPr lang="pt-BR" sz="2400" dirty="0" err="1" smtClean="0">
                <a:latin typeface="Josefin Sans" pitchFamily="2" charset="0"/>
                <a:ea typeface="Josefin Sans" pitchFamily="2" charset="0"/>
              </a:rPr>
              <a:t>Ext.create</a:t>
            </a:r>
            <a:r>
              <a:rPr lang="pt-BR" sz="2400" dirty="0" smtClean="0">
                <a:latin typeface="Josefin Sans" pitchFamily="2" charset="0"/>
                <a:ea typeface="Josefin Sans" pitchFamily="2" charset="0"/>
              </a:rPr>
              <a:t> </a:t>
            </a:r>
            <a:r>
              <a:rPr lang="pt-BR" sz="2400" dirty="0">
                <a:latin typeface="Josefin Sans" pitchFamily="2" charset="0"/>
                <a:ea typeface="Josefin Sans" pitchFamily="2" charset="0"/>
              </a:rPr>
              <a:t>e preencher os </a:t>
            </a:r>
            <a:r>
              <a:rPr lang="pt-BR" sz="2400" dirty="0" smtClean="0">
                <a:latin typeface="Josefin Sans" pitchFamily="2" charset="0"/>
                <a:ea typeface="Josefin Sans" pitchFamily="2" charset="0"/>
              </a:rPr>
              <a:t>campos.</a:t>
            </a:r>
            <a:endParaRPr lang="pt-BR" sz="2400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118894"/>
            <a:ext cx="4536504" cy="2029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5373216"/>
            <a:ext cx="6264696" cy="97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339752" y="4373908"/>
            <a:ext cx="6696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Josefin Sans" pitchFamily="2" charset="0"/>
                <a:ea typeface="Josefin Sans" pitchFamily="2" charset="0"/>
              </a:rPr>
              <a:t>Agora que temos uma instância do modelo Paciente criada, podemos acessar seus métodos:</a:t>
            </a:r>
          </a:p>
        </p:txBody>
      </p:sp>
      <p:sp>
        <p:nvSpPr>
          <p:cNvPr id="12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MODEL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486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9418" y="1340768"/>
            <a:ext cx="84487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 </a:t>
            </a:r>
            <a:endParaRPr lang="pt-BR" sz="2800" dirty="0"/>
          </a:p>
          <a:p>
            <a:endParaRPr lang="pt-BR" sz="2800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074" y="3140968"/>
            <a:ext cx="5746019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2123728" y="1628800"/>
            <a:ext cx="6840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Josefin Sans" pitchFamily="2" charset="0"/>
                <a:ea typeface="Josefin Sans" pitchFamily="2" charset="0"/>
              </a:rPr>
              <a:t>Em um modelo, você pode declarar campos, e você também pode declarar funções para manipular as informações do </a:t>
            </a:r>
            <a:r>
              <a:rPr lang="pt-BR" sz="2400" dirty="0" err="1" smtClean="0">
                <a:latin typeface="Josefin Sans" pitchFamily="2" charset="0"/>
                <a:ea typeface="Josefin Sans" pitchFamily="2" charset="0"/>
              </a:rPr>
              <a:t>model</a:t>
            </a:r>
            <a:r>
              <a:rPr lang="pt-BR" sz="2400" dirty="0" smtClean="0">
                <a:latin typeface="Josefin Sans" pitchFamily="2" charset="0"/>
                <a:ea typeface="Josefin Sans" pitchFamily="2" charset="0"/>
              </a:rPr>
              <a:t>.</a:t>
            </a:r>
            <a:endParaRPr lang="pt-BR" sz="2400" dirty="0">
              <a:latin typeface="Josefin Sans" pitchFamily="2" charset="0"/>
              <a:ea typeface="Josefin Sans" pitchFamily="2" charset="0"/>
            </a:endParaRPr>
          </a:p>
        </p:txBody>
      </p:sp>
      <p:sp>
        <p:nvSpPr>
          <p:cNvPr id="10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MODEL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546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9418" y="1340768"/>
            <a:ext cx="84487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 </a:t>
            </a:r>
            <a:endParaRPr lang="pt-BR" sz="2800" dirty="0"/>
          </a:p>
          <a:p>
            <a:endParaRPr lang="pt-BR" sz="2800" dirty="0"/>
          </a:p>
        </p:txBody>
      </p:sp>
      <p:sp>
        <p:nvSpPr>
          <p:cNvPr id="3" name="Shape 131"/>
          <p:cNvSpPr txBox="1">
            <a:spLocks/>
          </p:cNvSpPr>
          <p:nvPr/>
        </p:nvSpPr>
        <p:spPr>
          <a:xfrm>
            <a:off x="1667026" y="44624"/>
            <a:ext cx="7225454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latin typeface="Josefin Sans" pitchFamily="2" charset="0"/>
              <a:ea typeface="Josefin Sans" pitchFamily="2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667026" y="1412776"/>
            <a:ext cx="715344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800" b="1" dirty="0" err="1" smtClean="0">
                <a:latin typeface="Josefin Sans" pitchFamily="2" charset="0"/>
                <a:ea typeface="Josefin Sans" pitchFamily="2" charset="0"/>
              </a:rPr>
              <a:t>Presence</a:t>
            </a: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: Verifica se o valor não é em branco.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b="1" dirty="0" err="1" smtClean="0">
                <a:latin typeface="Josefin Sans" pitchFamily="2" charset="0"/>
                <a:ea typeface="Josefin Sans" pitchFamily="2" charset="0"/>
              </a:rPr>
              <a:t>Length</a:t>
            </a: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:  Verifica se o tamanho do valor não ultrapassa o estipulado ou se o tamanho do valor está em um limite mínimo e máximo.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b="1" dirty="0" err="1" smtClean="0">
                <a:latin typeface="Josefin Sans" pitchFamily="2" charset="0"/>
                <a:ea typeface="Josefin Sans" pitchFamily="2" charset="0"/>
              </a:rPr>
              <a:t>Format</a:t>
            </a: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: Verifica se o valor está no formato definido através de uma expressão regular.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b="1" dirty="0" err="1" smtClean="0">
                <a:latin typeface="Josefin Sans" pitchFamily="2" charset="0"/>
                <a:ea typeface="Josefin Sans" pitchFamily="2" charset="0"/>
              </a:rPr>
              <a:t>Inclusion</a:t>
            </a: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: Verifica se o valor está em uma lista de valores permitido.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b="1" dirty="0" err="1" smtClean="0">
                <a:latin typeface="Josefin Sans" pitchFamily="2" charset="0"/>
                <a:ea typeface="Josefin Sans" pitchFamily="2" charset="0"/>
              </a:rPr>
              <a:t>Exclusion</a:t>
            </a: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: verificar se o valor estão em uma lista de valores não permitido.</a:t>
            </a:r>
          </a:p>
        </p:txBody>
      </p:sp>
      <p:sp>
        <p:nvSpPr>
          <p:cNvPr id="9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atin typeface="Josefin Sans" pitchFamily="2" charset="0"/>
                <a:ea typeface="Josefin Sans" pitchFamily="2" charset="0"/>
              </a:rPr>
              <a:t>TIPO DE VALIDAÇÃO DO MODEL</a:t>
            </a:r>
          </a:p>
        </p:txBody>
      </p:sp>
    </p:spTree>
    <p:extLst>
      <p:ext uri="{BB962C8B-B14F-4D97-AF65-F5344CB8AC3E}">
        <p14:creationId xmlns:p14="http://schemas.microsoft.com/office/powerpoint/2010/main" val="3670367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4585937" cy="358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06" y="1484784"/>
            <a:ext cx="3196994" cy="358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STORE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10" name="Imagem 9" descr="Slide02-ExtJ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-35496" y="-43480"/>
            <a:ext cx="9288016" cy="4048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31"/>
          <p:cNvSpPr txBox="1">
            <a:spLocks/>
          </p:cNvSpPr>
          <p:nvPr/>
        </p:nvSpPr>
        <p:spPr>
          <a:xfrm>
            <a:off x="0" y="1484784"/>
            <a:ext cx="925252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 smtClean="0">
                <a:latin typeface="Josefin Sans" pitchFamily="2" charset="0"/>
                <a:ea typeface="Josefin Sans" pitchFamily="2" charset="0"/>
              </a:rPr>
              <a:t>Mão na massa!!!</a:t>
            </a:r>
            <a:endParaRPr lang="pt-BR" sz="4800" b="1" dirty="0">
              <a:latin typeface="Josefin Sans" pitchFamily="2" charset="0"/>
              <a:ea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445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9418" y="1340768"/>
            <a:ext cx="84487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 </a:t>
            </a:r>
            <a:endParaRPr lang="pt-BR" sz="2800" dirty="0"/>
          </a:p>
          <a:p>
            <a:endParaRPr lang="pt-BR" sz="2800" dirty="0"/>
          </a:p>
        </p:txBody>
      </p:sp>
      <p:sp>
        <p:nvSpPr>
          <p:cNvPr id="3" name="Shape 131"/>
          <p:cNvSpPr txBox="1">
            <a:spLocks/>
          </p:cNvSpPr>
          <p:nvPr/>
        </p:nvSpPr>
        <p:spPr>
          <a:xfrm>
            <a:off x="1979712" y="116632"/>
            <a:ext cx="6721398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latin typeface="Josefin Sans" pitchFamily="2" charset="0"/>
              <a:ea typeface="Josefin Sans" pitchFamily="2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2062645" y="1137467"/>
            <a:ext cx="68407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Josefin Sans" pitchFamily="2" charset="0"/>
                <a:ea typeface="Josefin Sans" pitchFamily="2" charset="0"/>
              </a:rPr>
              <a:t>A declaração de validação (</a:t>
            </a:r>
            <a:r>
              <a:rPr lang="pt-BR" sz="2000" dirty="0" err="1">
                <a:latin typeface="Josefin Sans" pitchFamily="2" charset="0"/>
                <a:ea typeface="Josefin Sans" pitchFamily="2" charset="0"/>
              </a:rPr>
              <a:t>Ext.data.validations</a:t>
            </a:r>
            <a:r>
              <a:rPr lang="pt-BR" sz="2000" dirty="0">
                <a:latin typeface="Josefin Sans" pitchFamily="2" charset="0"/>
                <a:ea typeface="Josefin Sans" pitchFamily="2" charset="0"/>
              </a:rPr>
              <a:t>) segue a mesma </a:t>
            </a:r>
            <a:r>
              <a:rPr lang="pt-BR" sz="2000" dirty="0" smtClean="0">
                <a:latin typeface="Josefin Sans" pitchFamily="2" charset="0"/>
                <a:ea typeface="Josefin Sans" pitchFamily="2" charset="0"/>
              </a:rPr>
              <a:t>estrutura de uma </a:t>
            </a:r>
            <a:r>
              <a:rPr lang="pt-BR" sz="2000" dirty="0">
                <a:latin typeface="Josefin Sans" pitchFamily="2" charset="0"/>
                <a:ea typeface="Josefin Sans" pitchFamily="2" charset="0"/>
              </a:rPr>
              <a:t>declaração de campo: você precisa especificar um tipo (existem cinco tipos de validações) </a:t>
            </a:r>
            <a:r>
              <a:rPr lang="pt-BR" sz="2000" dirty="0" smtClean="0">
                <a:latin typeface="Josefin Sans" pitchFamily="2" charset="0"/>
                <a:ea typeface="Josefin Sans" pitchFamily="2" charset="0"/>
              </a:rPr>
              <a:t>e o </a:t>
            </a:r>
            <a:r>
              <a:rPr lang="pt-BR" sz="2000" dirty="0">
                <a:latin typeface="Josefin Sans" pitchFamily="2" charset="0"/>
                <a:ea typeface="Josefin Sans" pitchFamily="2" charset="0"/>
              </a:rPr>
              <a:t>nome do campo que você deseja validar. </a:t>
            </a:r>
            <a:endParaRPr lang="pt-BR" sz="2000" dirty="0" smtClean="0">
              <a:latin typeface="Josefin Sans" pitchFamily="2" charset="0"/>
              <a:ea typeface="Josefin Sans" pitchFamily="2" charset="0"/>
            </a:endParaRPr>
          </a:p>
          <a:p>
            <a:endParaRPr lang="pt-BR" sz="2000" dirty="0">
              <a:latin typeface="Josefin Sans" pitchFamily="2" charset="0"/>
              <a:ea typeface="Josefin Sans" pitchFamily="2" charset="0"/>
            </a:endParaRPr>
          </a:p>
          <a:p>
            <a:r>
              <a:rPr lang="pt-BR" sz="2000" dirty="0" smtClean="0">
                <a:latin typeface="Josefin Sans" pitchFamily="2" charset="0"/>
                <a:ea typeface="Josefin Sans" pitchFamily="2" charset="0"/>
              </a:rPr>
              <a:t>Existem </a:t>
            </a:r>
            <a:r>
              <a:rPr lang="pt-BR" sz="2000" dirty="0">
                <a:latin typeface="Josefin Sans" pitchFamily="2" charset="0"/>
                <a:ea typeface="Josefin Sans" pitchFamily="2" charset="0"/>
              </a:rPr>
              <a:t>algumas configurações opcionais para algumas validações. Você pode especificar mais de uma validação para um campo.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967" y="3401616"/>
            <a:ext cx="6594502" cy="310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atin typeface="Josefin Sans" pitchFamily="2" charset="0"/>
                <a:ea typeface="Josefin Sans" pitchFamily="2" charset="0"/>
              </a:rPr>
              <a:t>VALIDAÇÃO DO MODEL</a:t>
            </a:r>
          </a:p>
        </p:txBody>
      </p:sp>
    </p:spTree>
    <p:extLst>
      <p:ext uri="{BB962C8B-B14F-4D97-AF65-F5344CB8AC3E}">
        <p14:creationId xmlns:p14="http://schemas.microsoft.com/office/powerpoint/2010/main" val="1336441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9418" y="1340768"/>
            <a:ext cx="84487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 </a:t>
            </a:r>
            <a:endParaRPr lang="pt-BR" sz="2800" dirty="0"/>
          </a:p>
          <a:p>
            <a:endParaRPr lang="pt-BR" sz="2800" dirty="0"/>
          </a:p>
        </p:txBody>
      </p:sp>
      <p:sp>
        <p:nvSpPr>
          <p:cNvPr id="3" name="Shape 131"/>
          <p:cNvSpPr txBox="1">
            <a:spLocks/>
          </p:cNvSpPr>
          <p:nvPr/>
        </p:nvSpPr>
        <p:spPr>
          <a:xfrm>
            <a:off x="1979712" y="116632"/>
            <a:ext cx="6721398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457" y="2492896"/>
            <a:ext cx="7284051" cy="354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072239" y="1340768"/>
            <a:ext cx="68504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Josefin Sans" pitchFamily="2" charset="0"/>
                <a:ea typeface="Josefin Sans" pitchFamily="2" charset="0"/>
              </a:rPr>
              <a:t>Para validar o </a:t>
            </a:r>
            <a:r>
              <a:rPr lang="pt-BR" sz="2400" b="1" dirty="0" err="1" smtClean="0">
                <a:latin typeface="Josefin Sans" pitchFamily="2" charset="0"/>
                <a:ea typeface="Josefin Sans" pitchFamily="2" charset="0"/>
              </a:rPr>
              <a:t>model</a:t>
            </a:r>
            <a:r>
              <a:rPr lang="pt-BR" sz="2400" b="1" dirty="0" smtClean="0">
                <a:latin typeface="Josefin Sans" pitchFamily="2" charset="0"/>
                <a:ea typeface="Josefin Sans" pitchFamily="2" charset="0"/>
              </a:rPr>
              <a:t>  </a:t>
            </a:r>
            <a:r>
              <a:rPr lang="pt-BR" sz="2400" b="1" dirty="0" err="1" smtClean="0">
                <a:latin typeface="Josefin Sans" pitchFamily="2" charset="0"/>
                <a:ea typeface="Josefin Sans" pitchFamily="2" charset="0"/>
              </a:rPr>
              <a:t>Patient</a:t>
            </a:r>
            <a:r>
              <a:rPr lang="pt-BR" sz="2400" dirty="0" smtClean="0">
                <a:latin typeface="Josefin Sans" pitchFamily="2" charset="0"/>
                <a:ea typeface="Josefin Sans" pitchFamily="2" charset="0"/>
              </a:rPr>
              <a:t>, </a:t>
            </a:r>
            <a:r>
              <a:rPr lang="pt-BR" sz="2400" dirty="0">
                <a:latin typeface="Josefin Sans" pitchFamily="2" charset="0"/>
                <a:ea typeface="Josefin Sans" pitchFamily="2" charset="0"/>
              </a:rPr>
              <a:t>é preciso chamar o método </a:t>
            </a:r>
            <a:r>
              <a:rPr lang="pt-BR" sz="2400" b="1" dirty="0" err="1" smtClean="0">
                <a:latin typeface="Josefin Sans" pitchFamily="2" charset="0"/>
                <a:ea typeface="Josefin Sans" pitchFamily="2" charset="0"/>
              </a:rPr>
              <a:t>validate</a:t>
            </a:r>
            <a:r>
              <a:rPr lang="pt-BR" sz="2400" dirty="0" smtClean="0">
                <a:latin typeface="Josefin Sans" pitchFamily="2" charset="0"/>
                <a:ea typeface="Josefin Sans" pitchFamily="2" charset="0"/>
              </a:rPr>
              <a:t>. Estes métodos </a:t>
            </a:r>
            <a:r>
              <a:rPr lang="pt-BR" sz="2400" dirty="0">
                <a:latin typeface="Josefin Sans" pitchFamily="2" charset="0"/>
                <a:ea typeface="Josefin Sans" pitchFamily="2" charset="0"/>
              </a:rPr>
              <a:t>retornam um objeto </a:t>
            </a:r>
            <a:r>
              <a:rPr lang="pt-BR" sz="2400" b="1" dirty="0" err="1">
                <a:latin typeface="Josefin Sans" pitchFamily="2" charset="0"/>
                <a:ea typeface="Josefin Sans" pitchFamily="2" charset="0"/>
              </a:rPr>
              <a:t>Ext.data.Errors</a:t>
            </a:r>
            <a:r>
              <a:rPr lang="pt-BR" sz="2400" dirty="0" err="1">
                <a:latin typeface="Josefin Sans" pitchFamily="2" charset="0"/>
                <a:ea typeface="Josefin Sans" pitchFamily="2" charset="0"/>
              </a:rPr>
              <a:t>:</a:t>
            </a:r>
            <a:endParaRPr lang="pt-BR" sz="2400" dirty="0">
              <a:latin typeface="Josefin Sans" pitchFamily="2" charset="0"/>
              <a:ea typeface="Josefin Sans" pitchFamily="2" charset="0"/>
            </a:endParaRPr>
          </a:p>
        </p:txBody>
      </p:sp>
      <p:sp>
        <p:nvSpPr>
          <p:cNvPr id="11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atin typeface="Josefin Sans" pitchFamily="2" charset="0"/>
                <a:ea typeface="Josefin Sans" pitchFamily="2" charset="0"/>
              </a:rPr>
              <a:t>VALIDAÇÃO DO MODEL</a:t>
            </a:r>
          </a:p>
        </p:txBody>
      </p:sp>
    </p:spTree>
    <p:extLst>
      <p:ext uri="{BB962C8B-B14F-4D97-AF65-F5344CB8AC3E}">
        <p14:creationId xmlns:p14="http://schemas.microsoft.com/office/powerpoint/2010/main" val="1336441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4585937" cy="358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06" y="1484784"/>
            <a:ext cx="3196994" cy="358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STORE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10" name="Imagem 9" descr="Slide02-ExtJ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-35496" y="-43480"/>
            <a:ext cx="9288016" cy="4048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31"/>
          <p:cNvSpPr txBox="1">
            <a:spLocks/>
          </p:cNvSpPr>
          <p:nvPr/>
        </p:nvSpPr>
        <p:spPr>
          <a:xfrm>
            <a:off x="0" y="1484784"/>
            <a:ext cx="925252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 smtClean="0">
                <a:latin typeface="Josefin Sans" pitchFamily="2" charset="0"/>
                <a:ea typeface="Josefin Sans" pitchFamily="2" charset="0"/>
              </a:rPr>
              <a:t>Mão na massa!!!</a:t>
            </a:r>
            <a:endParaRPr lang="pt-BR" sz="4800" b="1" dirty="0">
              <a:latin typeface="Josefin Sans" pitchFamily="2" charset="0"/>
              <a:ea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445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1"/>
          <p:cNvSpPr txBox="1">
            <a:spLocks noGrp="1"/>
          </p:cNvSpPr>
          <p:nvPr>
            <p:ph type="ctrTitle"/>
          </p:nvPr>
        </p:nvSpPr>
        <p:spPr>
          <a:xfrm>
            <a:off x="395536" y="260648"/>
            <a:ext cx="7772400" cy="7200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r>
              <a:rPr lang="pt-BR" sz="4000" dirty="0" smtClean="0"/>
              <a:t>A tríade do desenvolvimento web</a:t>
            </a:r>
            <a:endParaRPr lang="en-US" sz="4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17" y="1436030"/>
            <a:ext cx="3968183" cy="3690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31"/>
          <p:cNvSpPr txBox="1">
            <a:spLocks/>
          </p:cNvSpPr>
          <p:nvPr/>
        </p:nvSpPr>
        <p:spPr>
          <a:xfrm>
            <a:off x="827584" y="5373216"/>
            <a:ext cx="777240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 smtClean="0"/>
              <a:t>Aplicações ricas, leve e semânticas.</a:t>
            </a:r>
            <a:endParaRPr lang="en-US" sz="2800" dirty="0"/>
          </a:p>
        </p:txBody>
      </p:sp>
      <p:pic>
        <p:nvPicPr>
          <p:cNvPr id="5" name="Imagem 4" descr="Slide03-ExtJ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95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43808" y="1124744"/>
            <a:ext cx="64444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sz="2000" dirty="0" err="1" smtClean="0">
                <a:latin typeface="Josefin Sans" pitchFamily="2" charset="0"/>
                <a:ea typeface="Josefin Sans" pitchFamily="2" charset="0"/>
              </a:rPr>
              <a:t>Has</a:t>
            </a:r>
            <a:r>
              <a:rPr lang="pt-BR" sz="2000" dirty="0" smtClean="0">
                <a:latin typeface="Josefin Sans" pitchFamily="2" charset="0"/>
                <a:ea typeface="Josefin Sans" pitchFamily="2" charset="0"/>
              </a:rPr>
              <a:t> </a:t>
            </a:r>
            <a:r>
              <a:rPr lang="pt-BR" sz="2000" dirty="0" err="1" smtClean="0">
                <a:latin typeface="Josefin Sans" pitchFamily="2" charset="0"/>
                <a:ea typeface="Josefin Sans" pitchFamily="2" charset="0"/>
              </a:rPr>
              <a:t>Many</a:t>
            </a:r>
            <a:r>
              <a:rPr lang="pt-BR" sz="2000" dirty="0" smtClean="0">
                <a:latin typeface="Josefin Sans" pitchFamily="2" charset="0"/>
                <a:ea typeface="Josefin Sans" pitchFamily="2" charset="0"/>
              </a:rPr>
              <a:t> (tem muitos)  = 1:N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sz="2000" dirty="0" err="1" smtClean="0">
                <a:latin typeface="Josefin Sans" pitchFamily="2" charset="0"/>
                <a:ea typeface="Josefin Sans" pitchFamily="2" charset="0"/>
              </a:rPr>
              <a:t>Belongs</a:t>
            </a:r>
            <a:r>
              <a:rPr lang="pt-BR" sz="2000" dirty="0" smtClean="0">
                <a:latin typeface="Josefin Sans" pitchFamily="2" charset="0"/>
                <a:ea typeface="Josefin Sans" pitchFamily="2" charset="0"/>
              </a:rPr>
              <a:t> </a:t>
            </a:r>
            <a:r>
              <a:rPr lang="pt-BR" sz="2000" dirty="0" err="1" smtClean="0">
                <a:latin typeface="Josefin Sans" pitchFamily="2" charset="0"/>
                <a:ea typeface="Josefin Sans" pitchFamily="2" charset="0"/>
              </a:rPr>
              <a:t>To</a:t>
            </a:r>
            <a:r>
              <a:rPr lang="pt-BR" sz="2000" dirty="0" smtClean="0">
                <a:latin typeface="Josefin Sans" pitchFamily="2" charset="0"/>
                <a:ea typeface="Josefin Sans" pitchFamily="2" charset="0"/>
              </a:rPr>
              <a:t> (pertence a) = N:1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sz="2000" dirty="0" err="1" smtClean="0">
                <a:latin typeface="Josefin Sans" pitchFamily="2" charset="0"/>
                <a:ea typeface="Josefin Sans" pitchFamily="2" charset="0"/>
              </a:rPr>
              <a:t>Has</a:t>
            </a:r>
            <a:r>
              <a:rPr lang="pt-BR" sz="2000" dirty="0" smtClean="0">
                <a:latin typeface="Josefin Sans" pitchFamily="2" charset="0"/>
                <a:ea typeface="Josefin Sans" pitchFamily="2" charset="0"/>
              </a:rPr>
              <a:t> </a:t>
            </a:r>
            <a:r>
              <a:rPr lang="pt-BR" sz="2000" dirty="0" err="1" smtClean="0">
                <a:latin typeface="Josefin Sans" pitchFamily="2" charset="0"/>
                <a:ea typeface="Josefin Sans" pitchFamily="2" charset="0"/>
              </a:rPr>
              <a:t>One</a:t>
            </a:r>
            <a:r>
              <a:rPr lang="pt-BR" sz="2000" dirty="0" smtClean="0">
                <a:latin typeface="Josefin Sans" pitchFamily="2" charset="0"/>
                <a:ea typeface="Josefin Sans" pitchFamily="2" charset="0"/>
              </a:rPr>
              <a:t> (tem um) = 1:1</a:t>
            </a:r>
            <a:endParaRPr lang="pt-BR" sz="2000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348880"/>
            <a:ext cx="5087914" cy="4330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atin typeface="Josefin Sans" pitchFamily="2" charset="0"/>
                <a:ea typeface="Josefin Sans" pitchFamily="2" charset="0"/>
              </a:rPr>
              <a:t>ASSOCIAÇÕES DE MODEL</a:t>
            </a:r>
          </a:p>
        </p:txBody>
      </p:sp>
    </p:spTree>
    <p:extLst>
      <p:ext uri="{BB962C8B-B14F-4D97-AF65-F5344CB8AC3E}">
        <p14:creationId xmlns:p14="http://schemas.microsoft.com/office/powerpoint/2010/main" val="1677900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2156357" y="1360842"/>
            <a:ext cx="65527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Josefin Sans" pitchFamily="2" charset="0"/>
                <a:ea typeface="Josefin Sans" pitchFamily="2" charset="0"/>
              </a:rPr>
              <a:t>Proxies são responsáveis ​​por carregar e salvar os dados em </a:t>
            </a:r>
            <a:r>
              <a:rPr lang="pt-BR" sz="2400" dirty="0" err="1">
                <a:latin typeface="Josefin Sans" pitchFamily="2" charset="0"/>
                <a:ea typeface="Josefin Sans" pitchFamily="2" charset="0"/>
              </a:rPr>
              <a:t>Ext</a:t>
            </a:r>
            <a:r>
              <a:rPr lang="pt-BR" sz="2400" dirty="0">
                <a:latin typeface="Josefin Sans" pitchFamily="2" charset="0"/>
                <a:ea typeface="Josefin Sans" pitchFamily="2" charset="0"/>
              </a:rPr>
              <a:t> JS. Eles são usados ​​por </a:t>
            </a:r>
            <a:r>
              <a:rPr lang="pt-BR" sz="2400" dirty="0" err="1" smtClean="0">
                <a:latin typeface="Josefin Sans" pitchFamily="2" charset="0"/>
                <a:ea typeface="Josefin Sans" pitchFamily="2" charset="0"/>
              </a:rPr>
              <a:t>Stores</a:t>
            </a:r>
            <a:r>
              <a:rPr lang="pt-BR" sz="2400" dirty="0" smtClean="0">
                <a:latin typeface="Josefin Sans" pitchFamily="2" charset="0"/>
                <a:ea typeface="Josefin Sans" pitchFamily="2" charset="0"/>
              </a:rPr>
              <a:t> </a:t>
            </a:r>
            <a:r>
              <a:rPr lang="pt-BR" sz="2400" dirty="0">
                <a:latin typeface="Josefin Sans" pitchFamily="2" charset="0"/>
                <a:ea typeface="Josefin Sans" pitchFamily="2" charset="0"/>
              </a:rPr>
              <a:t>e </a:t>
            </a:r>
            <a:r>
              <a:rPr lang="pt-BR" sz="2400" dirty="0" smtClean="0">
                <a:latin typeface="Josefin Sans" pitchFamily="2" charset="0"/>
                <a:ea typeface="Josefin Sans" pitchFamily="2" charset="0"/>
              </a:rPr>
              <a:t>também </a:t>
            </a:r>
            <a:r>
              <a:rPr lang="pt-BR" sz="2400" dirty="0">
                <a:latin typeface="Josefin Sans" pitchFamily="2" charset="0"/>
                <a:ea typeface="Josefin Sans" pitchFamily="2" charset="0"/>
              </a:rPr>
              <a:t>podem ser utilizados </a:t>
            </a:r>
            <a:r>
              <a:rPr lang="pt-BR" sz="2400" dirty="0" smtClean="0">
                <a:latin typeface="Josefin Sans" pitchFamily="2" charset="0"/>
                <a:ea typeface="Josefin Sans" pitchFamily="2" charset="0"/>
              </a:rPr>
              <a:t>diretamente em um </a:t>
            </a:r>
            <a:r>
              <a:rPr lang="pt-BR" sz="2400" dirty="0" err="1" smtClean="0">
                <a:latin typeface="Josefin Sans" pitchFamily="2" charset="0"/>
                <a:ea typeface="Josefin Sans" pitchFamily="2" charset="0"/>
              </a:rPr>
              <a:t>model</a:t>
            </a:r>
            <a:r>
              <a:rPr lang="pt-BR" sz="2400" dirty="0" smtClean="0">
                <a:latin typeface="Josefin Sans" pitchFamily="2" charset="0"/>
                <a:ea typeface="Josefin Sans" pitchFamily="2" charset="0"/>
              </a:rPr>
              <a:t>.</a:t>
            </a:r>
            <a:endParaRPr lang="pt-BR" sz="2400" dirty="0">
              <a:latin typeface="Josefin Sans" pitchFamily="2" charset="0"/>
              <a:ea typeface="Josefin Sans" pitchFamily="2" charset="0"/>
            </a:endParaRPr>
          </a:p>
          <a:p>
            <a:r>
              <a:rPr lang="pt-BR" sz="2400" dirty="0" smtClean="0">
                <a:latin typeface="Josefin Sans" pitchFamily="2" charset="0"/>
                <a:ea typeface="Josefin Sans" pitchFamily="2" charset="0"/>
              </a:rPr>
              <a:t>Existe dois tipos de proxies:  </a:t>
            </a:r>
            <a:r>
              <a:rPr lang="pt-BR" sz="2400" b="1" dirty="0" err="1" smtClean="0">
                <a:latin typeface="Josefin Sans" pitchFamily="2" charset="0"/>
                <a:ea typeface="Josefin Sans" pitchFamily="2" charset="0"/>
              </a:rPr>
              <a:t>Client</a:t>
            </a:r>
            <a:r>
              <a:rPr lang="pt-BR" sz="2400" dirty="0" smtClean="0">
                <a:latin typeface="Josefin Sans" pitchFamily="2" charset="0"/>
                <a:ea typeface="Josefin Sans" pitchFamily="2" charset="0"/>
              </a:rPr>
              <a:t> e </a:t>
            </a:r>
            <a:r>
              <a:rPr lang="pt-BR" sz="2400" b="1" dirty="0" smtClean="0">
                <a:latin typeface="Josefin Sans" pitchFamily="2" charset="0"/>
                <a:ea typeface="Josefin Sans" pitchFamily="2" charset="0"/>
              </a:rPr>
              <a:t>Server</a:t>
            </a:r>
            <a:endParaRPr lang="pt-BR" sz="2400" b="1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84984"/>
            <a:ext cx="6082633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PROXY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7349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31"/>
          <p:cNvSpPr txBox="1">
            <a:spLocks/>
          </p:cNvSpPr>
          <p:nvPr/>
        </p:nvSpPr>
        <p:spPr>
          <a:xfrm>
            <a:off x="420190" y="260648"/>
            <a:ext cx="8352928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 smtClean="0"/>
              <a:t>Server Proxy</a:t>
            </a:r>
            <a:endParaRPr lang="pt-BR" sz="4000" dirty="0"/>
          </a:p>
        </p:txBody>
      </p:sp>
      <p:pic>
        <p:nvPicPr>
          <p:cNvPr id="6" name="Picture 2" descr="C:\Users\cristianm\Downloads\LOGO_ExtJ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454" y="5589240"/>
            <a:ext cx="2375955" cy="126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443208" y="1124744"/>
            <a:ext cx="82332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/>
              <a:t>Proxies de servidor são usados ​​para carregar e salvar dados de / para um servidor web através de solicitações HTTP. </a:t>
            </a:r>
            <a:endParaRPr lang="pt-BR" sz="2000" b="1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98" y="2420888"/>
            <a:ext cx="7795111" cy="2470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 descr="Slide10-ExtJ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93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340768"/>
            <a:ext cx="5571830" cy="526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atin typeface="Josefin Sans" pitchFamily="2" charset="0"/>
                <a:ea typeface="Josefin Sans" pitchFamily="2" charset="0"/>
              </a:rPr>
              <a:t>SERVER PROXY REST</a:t>
            </a:r>
          </a:p>
        </p:txBody>
      </p:sp>
    </p:spTree>
    <p:extLst>
      <p:ext uri="{BB962C8B-B14F-4D97-AF65-F5344CB8AC3E}">
        <p14:creationId xmlns:p14="http://schemas.microsoft.com/office/powerpoint/2010/main" val="2961216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3" name="Shape 131"/>
          <p:cNvSpPr txBox="1">
            <a:spLocks/>
          </p:cNvSpPr>
          <p:nvPr/>
        </p:nvSpPr>
        <p:spPr>
          <a:xfrm>
            <a:off x="2483768" y="44624"/>
            <a:ext cx="628935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600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774" y="1150285"/>
            <a:ext cx="4104456" cy="551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atin typeface="Josefin Sans" pitchFamily="2" charset="0"/>
                <a:ea typeface="Josefin Sans" pitchFamily="2" charset="0"/>
              </a:rPr>
              <a:t>SERVER PROXY AJAX</a:t>
            </a:r>
          </a:p>
        </p:txBody>
      </p:sp>
    </p:spTree>
    <p:extLst>
      <p:ext uri="{BB962C8B-B14F-4D97-AF65-F5344CB8AC3E}">
        <p14:creationId xmlns:p14="http://schemas.microsoft.com/office/powerpoint/2010/main" val="42853322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4585937" cy="358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06" y="1484784"/>
            <a:ext cx="3196994" cy="358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STORE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10" name="Imagem 9" descr="Slide02-ExtJ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-35496" y="-43480"/>
            <a:ext cx="9288016" cy="4048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31"/>
          <p:cNvSpPr txBox="1">
            <a:spLocks/>
          </p:cNvSpPr>
          <p:nvPr/>
        </p:nvSpPr>
        <p:spPr>
          <a:xfrm>
            <a:off x="0" y="1484784"/>
            <a:ext cx="925252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 smtClean="0">
                <a:latin typeface="Josefin Sans" pitchFamily="2" charset="0"/>
                <a:ea typeface="Josefin Sans" pitchFamily="2" charset="0"/>
              </a:rPr>
              <a:t>Mão na massa!!!</a:t>
            </a:r>
            <a:endParaRPr lang="pt-BR" sz="4800" b="1" dirty="0">
              <a:latin typeface="Josefin Sans" pitchFamily="2" charset="0"/>
              <a:ea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445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979712" y="1361041"/>
            <a:ext cx="679340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O </a:t>
            </a:r>
            <a:r>
              <a:rPr lang="pt-BR" sz="2800" dirty="0" err="1" smtClean="0">
                <a:latin typeface="Josefin Sans" pitchFamily="2" charset="0"/>
                <a:ea typeface="Josefin Sans" pitchFamily="2" charset="0"/>
              </a:rPr>
              <a:t>Store</a:t>
            </a: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 </a:t>
            </a:r>
            <a:r>
              <a:rPr lang="pt-BR" sz="2800" dirty="0">
                <a:latin typeface="Josefin Sans" pitchFamily="2" charset="0"/>
                <a:ea typeface="Josefin Sans" pitchFamily="2" charset="0"/>
              </a:rPr>
              <a:t>é responsável por encapsular o modelo e também </a:t>
            </a: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por </a:t>
            </a:r>
            <a:r>
              <a:rPr lang="pt-BR" sz="2800" dirty="0">
                <a:latin typeface="Josefin Sans" pitchFamily="2" charset="0"/>
                <a:ea typeface="Josefin Sans" pitchFamily="2" charset="0"/>
              </a:rPr>
              <a:t>configurar um proxy para carregar </a:t>
            </a: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e/ou </a:t>
            </a:r>
            <a:r>
              <a:rPr lang="pt-BR" sz="2800" dirty="0">
                <a:latin typeface="Josefin Sans" pitchFamily="2" charset="0"/>
                <a:ea typeface="Josefin Sans" pitchFamily="2" charset="0"/>
              </a:rPr>
              <a:t>salvar os dados. </a:t>
            </a: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Também </a:t>
            </a:r>
            <a:r>
              <a:rPr lang="pt-BR" sz="2800" dirty="0">
                <a:latin typeface="Josefin Sans" pitchFamily="2" charset="0"/>
                <a:ea typeface="Josefin Sans" pitchFamily="2" charset="0"/>
              </a:rPr>
              <a:t>é capaz de </a:t>
            </a: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classificar, filtrar </a:t>
            </a:r>
            <a:r>
              <a:rPr lang="pt-BR" sz="2800" dirty="0">
                <a:latin typeface="Josefin Sans" pitchFamily="2" charset="0"/>
                <a:ea typeface="Josefin Sans" pitchFamily="2" charset="0"/>
              </a:rPr>
              <a:t>e </a:t>
            </a: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agrupar dados.</a:t>
            </a:r>
            <a:endParaRPr lang="pt-BR" sz="2800" dirty="0">
              <a:latin typeface="Josefin Sans" pitchFamily="2" charset="0"/>
              <a:ea typeface="Josefin Sans" pitchFamily="2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955059" y="3271624"/>
            <a:ext cx="67213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sz="2800" dirty="0" err="1" smtClean="0">
                <a:latin typeface="Josefin Sans" pitchFamily="2" charset="0"/>
                <a:ea typeface="Josefin Sans" pitchFamily="2" charset="0"/>
              </a:rPr>
              <a:t>Sorting</a:t>
            </a:r>
            <a:endParaRPr lang="pt-BR" sz="2800" dirty="0" smtClean="0">
              <a:latin typeface="Josefin Sans" pitchFamily="2" charset="0"/>
              <a:ea typeface="Josefin Sans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Responsável por ordenar os dados no cliente ou no servidor.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sz="2800" dirty="0" err="1" smtClean="0">
                <a:latin typeface="Josefin Sans" pitchFamily="2" charset="0"/>
                <a:ea typeface="Josefin Sans" pitchFamily="2" charset="0"/>
              </a:rPr>
              <a:t>Filtering</a:t>
            </a:r>
            <a:endParaRPr lang="pt-BR" sz="2800" dirty="0" smtClean="0">
              <a:latin typeface="Josefin Sans" pitchFamily="2" charset="0"/>
              <a:ea typeface="Josefin Sans" pitchFamily="2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Responsável por filtrar os dados no cliente ou no servidor.</a:t>
            </a:r>
            <a:endParaRPr lang="pt-BR" sz="2800" dirty="0">
              <a:latin typeface="Josefin Sans" pitchFamily="2" charset="0"/>
              <a:ea typeface="Josefin Sans" pitchFamily="2" charset="0"/>
            </a:endParaRPr>
          </a:p>
        </p:txBody>
      </p:sp>
      <p:sp>
        <p:nvSpPr>
          <p:cNvPr id="9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STORE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037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4585937" cy="358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06" y="1484784"/>
            <a:ext cx="3196994" cy="358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STORE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10" name="Imagem 9" descr="Slide02-ExtJ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-35496" y="-43480"/>
            <a:ext cx="9288016" cy="4048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31"/>
          <p:cNvSpPr txBox="1">
            <a:spLocks/>
          </p:cNvSpPr>
          <p:nvPr/>
        </p:nvSpPr>
        <p:spPr>
          <a:xfrm>
            <a:off x="0" y="1484784"/>
            <a:ext cx="925252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 smtClean="0">
                <a:latin typeface="Josefin Sans" pitchFamily="2" charset="0"/>
                <a:ea typeface="Josefin Sans" pitchFamily="2" charset="0"/>
              </a:rPr>
              <a:t>Mão na massa!!!</a:t>
            </a:r>
            <a:endParaRPr lang="pt-BR" sz="4800" b="1" dirty="0">
              <a:latin typeface="Josefin Sans" pitchFamily="2" charset="0"/>
              <a:ea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0298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Direit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9418" y="1340768"/>
            <a:ext cx="84487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 </a:t>
            </a:r>
            <a:endParaRPr lang="pt-BR" sz="2800" dirty="0"/>
          </a:p>
          <a:p>
            <a:endParaRPr lang="pt-BR" sz="2800" dirty="0"/>
          </a:p>
        </p:txBody>
      </p:sp>
      <p:sp>
        <p:nvSpPr>
          <p:cNvPr id="3" name="Shape 131"/>
          <p:cNvSpPr txBox="1">
            <a:spLocks/>
          </p:cNvSpPr>
          <p:nvPr/>
        </p:nvSpPr>
        <p:spPr>
          <a:xfrm>
            <a:off x="420190" y="260648"/>
            <a:ext cx="8352928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4000" dirty="0">
              <a:latin typeface="Josefin Sans" pitchFamily="2" charset="0"/>
              <a:ea typeface="Josefin Sans" pitchFamily="2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997968" y="1182231"/>
            <a:ext cx="53103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Regras de aplicação</a:t>
            </a:r>
            <a:endParaRPr lang="pt-BR" sz="2800" dirty="0" smtClean="0">
              <a:latin typeface="Josefin Sans" pitchFamily="2" charset="0"/>
              <a:ea typeface="Josefin Sans" pitchFamily="2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É o que “liga” os componentes</a:t>
            </a:r>
            <a:endParaRPr lang="pt-BR" sz="2800" dirty="0" smtClean="0">
              <a:latin typeface="Josefin Sans" pitchFamily="2" charset="0"/>
              <a:ea typeface="Josefin Sans" pitchFamily="2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pt-BR" sz="2800" dirty="0">
              <a:latin typeface="Josefin Sans" pitchFamily="2" charset="0"/>
              <a:ea typeface="Josefin Sans" pitchFamily="2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Tratamento de eventos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Fluxo das telas</a:t>
            </a:r>
          </a:p>
        </p:txBody>
      </p:sp>
      <p:sp>
        <p:nvSpPr>
          <p:cNvPr id="10" name="Shape 131"/>
          <p:cNvSpPr txBox="1">
            <a:spLocks/>
          </p:cNvSpPr>
          <p:nvPr/>
        </p:nvSpPr>
        <p:spPr>
          <a:xfrm>
            <a:off x="-396552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CONTROLLER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2050" name="Picture 2" descr="http://download.ultradownloads.com.br/wallpaper/196365_Papel-de-Parede-Conserve-Limpo_1600x12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2245" r="-2627" b="25085"/>
          <a:stretch/>
        </p:blipFill>
        <p:spPr bwMode="auto">
          <a:xfrm>
            <a:off x="-812238" y="3646673"/>
            <a:ext cx="8466381" cy="273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91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BadeDireit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hape 131"/>
          <p:cNvSpPr txBox="1">
            <a:spLocks/>
          </p:cNvSpPr>
          <p:nvPr/>
        </p:nvSpPr>
        <p:spPr>
          <a:xfrm>
            <a:off x="35496" y="-2738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CONTROLLER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48680"/>
            <a:ext cx="5112568" cy="700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7694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07704" y="1744715"/>
            <a:ext cx="515850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•"/>
            </a:pPr>
            <a:r>
              <a:rPr lang="pt-BR" sz="3600" dirty="0" smtClean="0"/>
              <a:t>Uma única página</a:t>
            </a:r>
          </a:p>
          <a:p>
            <a:pPr marL="285750" indent="-285750">
              <a:buFontTx/>
              <a:buChar char="•"/>
            </a:pPr>
            <a:r>
              <a:rPr lang="pt-BR" sz="3600" dirty="0" smtClean="0"/>
              <a:t>Protocolo HTTP</a:t>
            </a:r>
          </a:p>
          <a:p>
            <a:pPr marL="285750" indent="-285750">
              <a:buFontTx/>
              <a:buChar char="•"/>
            </a:pPr>
            <a:r>
              <a:rPr lang="pt-BR" sz="3600" dirty="0" err="1" smtClean="0"/>
              <a:t>Stateless</a:t>
            </a:r>
            <a:endParaRPr lang="pt-BR" sz="3600" dirty="0" smtClean="0"/>
          </a:p>
          <a:p>
            <a:pPr marL="285750" indent="-285750">
              <a:buFontTx/>
              <a:buChar char="•"/>
            </a:pPr>
            <a:r>
              <a:rPr lang="pt-BR" sz="3600" dirty="0" smtClean="0"/>
              <a:t>JSON</a:t>
            </a:r>
          </a:p>
          <a:p>
            <a:pPr marL="285750" indent="-285750">
              <a:buFontTx/>
              <a:buChar char="•"/>
            </a:pPr>
            <a:r>
              <a:rPr lang="pt-BR" sz="3600" dirty="0" smtClean="0"/>
              <a:t>XML</a:t>
            </a:r>
          </a:p>
          <a:p>
            <a:pPr marL="285750" indent="-285750">
              <a:buFontTx/>
              <a:buChar char="•"/>
            </a:pPr>
            <a:r>
              <a:rPr lang="pt-BR" sz="3600" dirty="0" smtClean="0"/>
              <a:t>REST</a:t>
            </a:r>
          </a:p>
          <a:p>
            <a:pPr marL="285750" indent="-285750">
              <a:buFontTx/>
              <a:buChar char="•"/>
            </a:pPr>
            <a:r>
              <a:rPr lang="pt-BR" sz="3600" dirty="0" smtClean="0"/>
              <a:t>Muito </a:t>
            </a:r>
            <a:r>
              <a:rPr lang="pt-BR" sz="3600" dirty="0" err="1" smtClean="0"/>
              <a:t>javascript</a:t>
            </a:r>
            <a:endParaRPr lang="pt-BR" sz="3600" dirty="0" smtClean="0"/>
          </a:p>
          <a:p>
            <a:pPr marL="285750" indent="-285750">
              <a:buFontTx/>
              <a:buChar char="•"/>
            </a:pPr>
            <a:endParaRPr lang="pt-BR" dirty="0" smtClean="0"/>
          </a:p>
        </p:txBody>
      </p:sp>
      <p:sp>
        <p:nvSpPr>
          <p:cNvPr id="3" name="Shape 131"/>
          <p:cNvSpPr txBox="1">
            <a:spLocks noGrp="1"/>
          </p:cNvSpPr>
          <p:nvPr>
            <p:ph type="ctrTitle"/>
          </p:nvPr>
        </p:nvSpPr>
        <p:spPr>
          <a:xfrm>
            <a:off x="395536" y="260648"/>
            <a:ext cx="8352928" cy="7200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r>
              <a:rPr lang="pt-BR" sz="4000" dirty="0"/>
              <a:t>O que é SPA (Single Page </a:t>
            </a:r>
            <a:r>
              <a:rPr lang="pt-BR" sz="4000" dirty="0" err="1"/>
              <a:t>Applications</a:t>
            </a:r>
            <a:r>
              <a:rPr lang="pt-BR" sz="4000" dirty="0"/>
              <a:t>)?</a:t>
            </a:r>
          </a:p>
        </p:txBody>
      </p:sp>
      <p:pic>
        <p:nvPicPr>
          <p:cNvPr id="4" name="Imagem 3" descr="Slide05-ExtJ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864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Direit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9418" y="1340768"/>
            <a:ext cx="84487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 </a:t>
            </a:r>
            <a:endParaRPr lang="pt-BR" sz="2800" dirty="0"/>
          </a:p>
          <a:p>
            <a:endParaRPr lang="pt-BR" sz="2800" dirty="0"/>
          </a:p>
        </p:txBody>
      </p:sp>
      <p:sp>
        <p:nvSpPr>
          <p:cNvPr id="6" name="Shape 131"/>
          <p:cNvSpPr txBox="1">
            <a:spLocks/>
          </p:cNvSpPr>
          <p:nvPr/>
        </p:nvSpPr>
        <p:spPr>
          <a:xfrm>
            <a:off x="35496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CONTROLLER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41" y="1124744"/>
            <a:ext cx="5391150" cy="739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4916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Direit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9418" y="1340768"/>
            <a:ext cx="844877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 </a:t>
            </a:r>
            <a:endParaRPr lang="pt-BR" sz="2800" dirty="0"/>
          </a:p>
          <a:p>
            <a:endParaRPr lang="pt-BR" sz="2800" dirty="0"/>
          </a:p>
        </p:txBody>
      </p:sp>
      <p:sp>
        <p:nvSpPr>
          <p:cNvPr id="6" name="Shape 131"/>
          <p:cNvSpPr txBox="1">
            <a:spLocks/>
          </p:cNvSpPr>
          <p:nvPr/>
        </p:nvSpPr>
        <p:spPr>
          <a:xfrm>
            <a:off x="-290481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CONTROLLERS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989" y="1556791"/>
            <a:ext cx="37719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2627784" y="2348878"/>
            <a:ext cx="1762004" cy="2160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619672" y="4365104"/>
            <a:ext cx="7776864" cy="3384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dirty="0" smtClean="0">
                <a:solidFill>
                  <a:schemeClr val="tx1"/>
                </a:solidFill>
                <a:latin typeface="Josefin Sans" pitchFamily="2" charset="0"/>
                <a:ea typeface="Josefin Sans" pitchFamily="2" charset="0"/>
              </a:rPr>
              <a:t>CSS </a:t>
            </a:r>
            <a:r>
              <a:rPr lang="pt-BR" sz="2800" dirty="0" err="1" smtClean="0">
                <a:solidFill>
                  <a:schemeClr val="tx1"/>
                </a:solidFill>
                <a:latin typeface="Josefin Sans" pitchFamily="2" charset="0"/>
                <a:ea typeface="Josefin Sans" pitchFamily="2" charset="0"/>
              </a:rPr>
              <a:t>Selector</a:t>
            </a:r>
            <a:r>
              <a:rPr lang="pt-BR" sz="2800" dirty="0" smtClean="0">
                <a:solidFill>
                  <a:schemeClr val="tx1"/>
                </a:solidFill>
                <a:latin typeface="Josefin Sans" pitchFamily="2" charset="0"/>
                <a:ea typeface="Josefin Sans" pitchFamily="2" charset="0"/>
              </a:rPr>
              <a:t> para busca! Tipo:</a:t>
            </a:r>
          </a:p>
          <a:p>
            <a:pPr marL="457200" lvl="2" algn="l">
              <a:spcBef>
                <a:spcPts val="0"/>
              </a:spcBef>
              <a:buFont typeface="Arial" pitchFamily="34" charset="0"/>
              <a:buChar char="•"/>
            </a:pPr>
            <a:endParaRPr lang="pt-BR" dirty="0" smtClean="0">
              <a:solidFill>
                <a:schemeClr val="tx1"/>
              </a:solidFill>
              <a:latin typeface="Josefin Sans" pitchFamily="2" charset="0"/>
              <a:ea typeface="Josefin Sans" pitchFamily="2" charset="0"/>
            </a:endParaRPr>
          </a:p>
          <a:p>
            <a:pPr marL="457200" lvl="2" algn="l">
              <a:spcBef>
                <a:spcPts val="0"/>
              </a:spcBef>
              <a:buFont typeface="Arial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Josefin Sans" pitchFamily="2" charset="0"/>
                <a:ea typeface="Josefin Sans" pitchFamily="2" charset="0"/>
              </a:rPr>
              <a:t>‘[</a:t>
            </a:r>
            <a:r>
              <a:rPr lang="pt-BR" dirty="0">
                <a:solidFill>
                  <a:schemeClr val="tx1"/>
                </a:solidFill>
                <a:latin typeface="Josefin Sans" pitchFamily="2" charset="0"/>
                <a:ea typeface="Josefin Sans" pitchFamily="2" charset="0"/>
              </a:rPr>
              <a:t>id=</a:t>
            </a:r>
            <a:r>
              <a:rPr lang="pt-BR" dirty="0" err="1">
                <a:solidFill>
                  <a:schemeClr val="tx1"/>
                </a:solidFill>
                <a:latin typeface="Josefin Sans" pitchFamily="2" charset="0"/>
                <a:ea typeface="Josefin Sans" pitchFamily="2" charset="0"/>
              </a:rPr>
              <a:t>meuid</a:t>
            </a:r>
            <a:r>
              <a:rPr lang="pt-BR" dirty="0" smtClean="0">
                <a:solidFill>
                  <a:schemeClr val="tx1"/>
                </a:solidFill>
                <a:latin typeface="Josefin Sans" pitchFamily="2" charset="0"/>
                <a:ea typeface="Josefin Sans" pitchFamily="2" charset="0"/>
              </a:rPr>
              <a:t>]’</a:t>
            </a:r>
          </a:p>
          <a:p>
            <a:pPr marL="457200" lvl="2" algn="l">
              <a:spcBef>
                <a:spcPts val="0"/>
              </a:spcBef>
              <a:buFont typeface="Arial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Josefin Sans" pitchFamily="2" charset="0"/>
                <a:ea typeface="Josefin Sans" pitchFamily="2" charset="0"/>
              </a:rPr>
              <a:t>‘[</a:t>
            </a:r>
            <a:r>
              <a:rPr lang="pt-BR" dirty="0" err="1">
                <a:solidFill>
                  <a:schemeClr val="tx1"/>
                </a:solidFill>
                <a:latin typeface="Josefin Sans" pitchFamily="2" charset="0"/>
                <a:ea typeface="Josefin Sans" pitchFamily="2" charset="0"/>
              </a:rPr>
              <a:t>name</a:t>
            </a:r>
            <a:r>
              <a:rPr lang="pt-BR" dirty="0">
                <a:solidFill>
                  <a:schemeClr val="tx1"/>
                </a:solidFill>
                <a:latin typeface="Josefin Sans" pitchFamily="2" charset="0"/>
                <a:ea typeface="Josefin Sans" pitchFamily="2" charset="0"/>
              </a:rPr>
              <a:t>=</a:t>
            </a:r>
            <a:r>
              <a:rPr lang="pt-BR" dirty="0" err="1">
                <a:solidFill>
                  <a:schemeClr val="tx1"/>
                </a:solidFill>
                <a:latin typeface="Josefin Sans" pitchFamily="2" charset="0"/>
                <a:ea typeface="Josefin Sans" pitchFamily="2" charset="0"/>
              </a:rPr>
              <a:t>meuid</a:t>
            </a:r>
            <a:r>
              <a:rPr lang="pt-BR" dirty="0" smtClean="0">
                <a:solidFill>
                  <a:schemeClr val="tx1"/>
                </a:solidFill>
                <a:latin typeface="Josefin Sans" pitchFamily="2" charset="0"/>
                <a:ea typeface="Josefin Sans" pitchFamily="2" charset="0"/>
              </a:rPr>
              <a:t>]’</a:t>
            </a:r>
          </a:p>
          <a:p>
            <a:pPr marL="457200" lvl="2" algn="l">
              <a:spcBef>
                <a:spcPts val="0"/>
              </a:spcBef>
              <a:buFont typeface="Arial" pitchFamily="34" charset="0"/>
              <a:buChar char="•"/>
            </a:pPr>
            <a:r>
              <a:rPr lang="pt-BR" dirty="0" smtClean="0">
                <a:solidFill>
                  <a:schemeClr val="tx1"/>
                </a:solidFill>
                <a:latin typeface="Josefin Sans" pitchFamily="2" charset="0"/>
                <a:ea typeface="Josefin Sans" pitchFamily="2" charset="0"/>
              </a:rPr>
              <a:t>‘</a:t>
            </a:r>
            <a:r>
              <a:rPr lang="pt-BR" dirty="0" err="1">
                <a:solidFill>
                  <a:schemeClr val="tx1"/>
                </a:solidFill>
                <a:latin typeface="Josefin Sans" pitchFamily="2" charset="0"/>
                <a:ea typeface="Josefin Sans" pitchFamily="2" charset="0"/>
              </a:rPr>
              <a:t>minhaview</a:t>
            </a:r>
            <a:r>
              <a:rPr lang="pt-BR" dirty="0">
                <a:solidFill>
                  <a:schemeClr val="tx1"/>
                </a:solidFill>
                <a:latin typeface="Josefin Sans" pitchFamily="2" charset="0"/>
                <a:ea typeface="Josefin Sans" pitchFamily="2" charset="0"/>
              </a:rPr>
              <a:t>[id=</a:t>
            </a:r>
            <a:r>
              <a:rPr lang="pt-BR" dirty="0" err="1">
                <a:solidFill>
                  <a:schemeClr val="tx1"/>
                </a:solidFill>
                <a:latin typeface="Josefin Sans" pitchFamily="2" charset="0"/>
                <a:ea typeface="Josefin Sans" pitchFamily="2" charset="0"/>
              </a:rPr>
              <a:t>meuid</a:t>
            </a:r>
            <a:r>
              <a:rPr lang="pt-BR" dirty="0" smtClean="0">
                <a:solidFill>
                  <a:schemeClr val="tx1"/>
                </a:solidFill>
                <a:latin typeface="Josefin Sans" pitchFamily="2" charset="0"/>
                <a:ea typeface="Josefin Sans" pitchFamily="2" charset="0"/>
              </a:rPr>
              <a:t>]’</a:t>
            </a:r>
            <a:endParaRPr lang="pt-BR" dirty="0">
              <a:solidFill>
                <a:schemeClr val="tx1"/>
              </a:solidFill>
              <a:latin typeface="Josefin Sans" pitchFamily="2" charset="0"/>
              <a:ea typeface="Josefin Sans" pitchFamily="2" charset="0"/>
            </a:endParaRPr>
          </a:p>
          <a:p>
            <a:pPr algn="l"/>
            <a:endParaRPr lang="pt-BR" sz="2400" dirty="0">
              <a:solidFill>
                <a:schemeClr val="tx1"/>
              </a:solidFill>
              <a:latin typeface="Josefin Sans" pitchFamily="2" charset="0"/>
              <a:ea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8039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4585937" cy="358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06" y="1484784"/>
            <a:ext cx="3196994" cy="358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STORE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10" name="Imagem 9" descr="Slide02-ExtJ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-35496" y="-43480"/>
            <a:ext cx="9288016" cy="4048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31"/>
          <p:cNvSpPr txBox="1">
            <a:spLocks/>
          </p:cNvSpPr>
          <p:nvPr/>
        </p:nvSpPr>
        <p:spPr>
          <a:xfrm>
            <a:off x="0" y="1484784"/>
            <a:ext cx="925252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 smtClean="0">
                <a:latin typeface="Josefin Sans" pitchFamily="2" charset="0"/>
                <a:ea typeface="Josefin Sans" pitchFamily="2" charset="0"/>
              </a:rPr>
              <a:t>Mão na massa!!!</a:t>
            </a:r>
            <a:endParaRPr lang="pt-BR" sz="4800" b="1" dirty="0">
              <a:latin typeface="Josefin Sans" pitchFamily="2" charset="0"/>
              <a:ea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6561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9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OUTROS – EXTENSÕES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628800"/>
            <a:ext cx="4360718" cy="3784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1750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9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OUTROS – EXTENSÕES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896" y="2830116"/>
            <a:ext cx="45243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885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9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OUTROS - QUERY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58" y="2291074"/>
            <a:ext cx="6329987" cy="70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855306"/>
            <a:ext cx="522922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234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9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OUTROS - MIXINS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758" y="2780928"/>
            <a:ext cx="62674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7" y="1340768"/>
            <a:ext cx="530542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0112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9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OUTROS – PLUGINS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060848"/>
            <a:ext cx="538162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2956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4585937" cy="358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06" y="1484784"/>
            <a:ext cx="3196994" cy="358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STORE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10" name="Imagem 9" descr="Slide02-ExtJ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-35496" y="-43480"/>
            <a:ext cx="9288016" cy="4048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31"/>
          <p:cNvSpPr txBox="1">
            <a:spLocks/>
          </p:cNvSpPr>
          <p:nvPr/>
        </p:nvSpPr>
        <p:spPr>
          <a:xfrm>
            <a:off x="0" y="1484784"/>
            <a:ext cx="925252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800" b="1" dirty="0" smtClean="0">
              <a:latin typeface="Josefin Sans" pitchFamily="2" charset="0"/>
              <a:ea typeface="Josefin Sans" pitchFamily="2" charset="0"/>
            </a:endParaRPr>
          </a:p>
          <a:p>
            <a:endParaRPr lang="pt-BR" sz="4800" b="1" dirty="0" smtClean="0">
              <a:latin typeface="Josefin Sans" pitchFamily="2" charset="0"/>
              <a:ea typeface="Josefin Sans" pitchFamily="2" charset="0"/>
            </a:endParaRPr>
          </a:p>
          <a:p>
            <a:r>
              <a:rPr lang="pt-BR" sz="4800" b="1" dirty="0" smtClean="0">
                <a:latin typeface="Josefin Sans" pitchFamily="2" charset="0"/>
                <a:ea typeface="Josefin Sans" pitchFamily="2" charset="0"/>
              </a:rPr>
              <a:t>Documentação excelente!</a:t>
            </a:r>
          </a:p>
          <a:p>
            <a:endParaRPr lang="pt-BR" sz="4800" b="1" dirty="0" smtClean="0">
              <a:latin typeface="Josefin Sans" pitchFamily="2" charset="0"/>
              <a:ea typeface="Josefin Sans" pitchFamily="2" charset="0"/>
            </a:endParaRPr>
          </a:p>
          <a:p>
            <a:r>
              <a:rPr lang="en-US" sz="4500" dirty="0">
                <a:hlinkClick r:id="rId7"/>
              </a:rPr>
              <a:t>http://docs.sencha.com/extjs/4.2.1</a:t>
            </a:r>
            <a:r>
              <a:rPr lang="en-US" sz="4500" dirty="0" smtClean="0">
                <a:hlinkClick r:id="rId7"/>
              </a:rPr>
              <a:t>/</a:t>
            </a:r>
            <a:endParaRPr lang="en-US" sz="4500" dirty="0" smtClean="0"/>
          </a:p>
          <a:p>
            <a:endParaRPr lang="pt-BR" sz="4800" b="1" dirty="0">
              <a:latin typeface="Josefin Sans" pitchFamily="2" charset="0"/>
              <a:ea typeface="Josefin Sans" pitchFamily="2" charset="0"/>
            </a:endParaRPr>
          </a:p>
          <a:p>
            <a:endParaRPr lang="pt-BR" sz="4800" b="1" dirty="0">
              <a:latin typeface="Josefin Sans" pitchFamily="2" charset="0"/>
              <a:ea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997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4585937" cy="358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06" y="1484784"/>
            <a:ext cx="3196994" cy="358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STORE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10" name="Imagem 9" descr="Slide02-ExtJ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-35496" y="-43480"/>
            <a:ext cx="9288016" cy="4048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31"/>
          <p:cNvSpPr txBox="1">
            <a:spLocks/>
          </p:cNvSpPr>
          <p:nvPr/>
        </p:nvSpPr>
        <p:spPr>
          <a:xfrm>
            <a:off x="0" y="620688"/>
            <a:ext cx="925252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800" b="1" dirty="0" smtClean="0">
              <a:latin typeface="Josefin Sans" pitchFamily="2" charset="0"/>
              <a:ea typeface="Josefin Sans" pitchFamily="2" charset="0"/>
            </a:endParaRPr>
          </a:p>
          <a:p>
            <a:endParaRPr lang="pt-BR" sz="4800" b="1" dirty="0" smtClean="0">
              <a:latin typeface="Josefin Sans" pitchFamily="2" charset="0"/>
              <a:ea typeface="Josefin Sans" pitchFamily="2" charset="0"/>
            </a:endParaRPr>
          </a:p>
          <a:p>
            <a:r>
              <a:rPr lang="pt-BR" sz="4800" b="1" dirty="0" err="1" smtClean="0">
                <a:latin typeface="Josefin Sans" pitchFamily="2" charset="0"/>
                <a:ea typeface="Josefin Sans" pitchFamily="2" charset="0"/>
              </a:rPr>
              <a:t>Sencha</a:t>
            </a:r>
            <a:r>
              <a:rPr lang="pt-BR" sz="4800" b="1" dirty="0" smtClean="0">
                <a:latin typeface="Josefin Sans" pitchFamily="2" charset="0"/>
                <a:ea typeface="Josefin Sans" pitchFamily="2" charset="0"/>
              </a:rPr>
              <a:t> </a:t>
            </a:r>
            <a:r>
              <a:rPr lang="pt-BR" sz="4800" b="1" dirty="0" err="1" smtClean="0">
                <a:latin typeface="Josefin Sans" pitchFamily="2" charset="0"/>
                <a:ea typeface="Josefin Sans" pitchFamily="2" charset="0"/>
              </a:rPr>
              <a:t>Touch</a:t>
            </a:r>
            <a:endParaRPr lang="pt-BR" sz="4800" b="1" dirty="0" smtClean="0">
              <a:latin typeface="Josefin Sans" pitchFamily="2" charset="0"/>
              <a:ea typeface="Josefin Sans" pitchFamily="2" charset="0"/>
            </a:endParaRPr>
          </a:p>
          <a:p>
            <a:endParaRPr lang="pt-BR" sz="4800" b="1" dirty="0" smtClean="0">
              <a:latin typeface="Josefin Sans" pitchFamily="2" charset="0"/>
              <a:ea typeface="Josefin Sans" pitchFamily="2" charset="0"/>
            </a:endParaRPr>
          </a:p>
          <a:p>
            <a:endParaRPr lang="pt-BR" sz="4800" b="1" dirty="0">
              <a:latin typeface="Josefin Sans" pitchFamily="2" charset="0"/>
              <a:ea typeface="Josefin Sans" pitchFamily="2" charset="0"/>
            </a:endParaRPr>
          </a:p>
          <a:p>
            <a:endParaRPr lang="pt-BR" sz="4800" b="1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8196" name="Picture 4" descr="http://img1.sencha.com/files/misc/sencha-touch-charts-her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851" y="1134455"/>
            <a:ext cx="3168352" cy="249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6597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12776"/>
            <a:ext cx="9144000" cy="5089922"/>
          </a:xfrm>
          <a:prstGeom prst="rect">
            <a:avLst/>
          </a:prstGeom>
        </p:spPr>
      </p:pic>
      <p:sp>
        <p:nvSpPr>
          <p:cNvPr id="4" name="Shape 131"/>
          <p:cNvSpPr txBox="1">
            <a:spLocks noGrp="1"/>
          </p:cNvSpPr>
          <p:nvPr>
            <p:ph type="ctrTitle"/>
          </p:nvPr>
        </p:nvSpPr>
        <p:spPr>
          <a:xfrm>
            <a:off x="395536" y="260648"/>
            <a:ext cx="8352928" cy="7200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r>
              <a:rPr lang="pt-BR" sz="4000" dirty="0" smtClean="0"/>
              <a:t>Exemplo de arquitetura SPA</a:t>
            </a:r>
            <a:endParaRPr lang="pt-BR" sz="4000" dirty="0"/>
          </a:p>
        </p:txBody>
      </p:sp>
      <p:pic>
        <p:nvPicPr>
          <p:cNvPr id="5" name="Imagem 4" descr="Slide06-ExtJ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328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4585937" cy="358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006" y="1484784"/>
            <a:ext cx="3196994" cy="3587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STORE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10" name="Imagem 9" descr="Slide02-ExtJ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-35496" y="-43480"/>
            <a:ext cx="9288016" cy="40485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31"/>
          <p:cNvSpPr txBox="1">
            <a:spLocks/>
          </p:cNvSpPr>
          <p:nvPr/>
        </p:nvSpPr>
        <p:spPr>
          <a:xfrm>
            <a:off x="0" y="1988840"/>
            <a:ext cx="925252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800" b="1" dirty="0" smtClean="0">
              <a:latin typeface="Josefin Sans" pitchFamily="2" charset="0"/>
              <a:ea typeface="Josefin Sans" pitchFamily="2" charset="0"/>
            </a:endParaRPr>
          </a:p>
          <a:p>
            <a:endParaRPr lang="pt-BR" sz="4800" b="1" dirty="0" smtClean="0">
              <a:latin typeface="Josefin Sans" pitchFamily="2" charset="0"/>
              <a:ea typeface="Josefin Sans" pitchFamily="2" charset="0"/>
            </a:endParaRPr>
          </a:p>
          <a:p>
            <a:r>
              <a:rPr lang="pt-BR" sz="4800" b="1" dirty="0" smtClean="0">
                <a:latin typeface="Josefin Sans" pitchFamily="2" charset="0"/>
                <a:ea typeface="Josefin Sans" pitchFamily="2" charset="0"/>
              </a:rPr>
              <a:t>Quer saber mais? Sobre o que?</a:t>
            </a:r>
          </a:p>
          <a:p>
            <a:endParaRPr lang="pt-BR" sz="4800" b="1" dirty="0">
              <a:latin typeface="Josefin Sans" pitchFamily="2" charset="0"/>
              <a:ea typeface="Josefin Sans" pitchFamily="2" charset="0"/>
            </a:endParaRPr>
          </a:p>
          <a:p>
            <a:r>
              <a:rPr lang="pt-BR" sz="3600" dirty="0" err="1" smtClean="0">
                <a:latin typeface="Josefin Sans" pitchFamily="2" charset="0"/>
                <a:ea typeface="Josefin Sans" pitchFamily="2" charset="0"/>
              </a:rPr>
              <a:t>Theming</a:t>
            </a:r>
            <a:r>
              <a:rPr lang="pt-BR" sz="3600" dirty="0" smtClean="0">
                <a:latin typeface="Josefin Sans" pitchFamily="2" charset="0"/>
                <a:ea typeface="Josefin Sans" pitchFamily="2" charset="0"/>
              </a:rPr>
              <a:t>? Layouts? Chega!!??</a:t>
            </a:r>
          </a:p>
          <a:p>
            <a:endParaRPr lang="pt-BR" sz="4800" b="1" dirty="0" smtClean="0">
              <a:latin typeface="Josefin Sans" pitchFamily="2" charset="0"/>
              <a:ea typeface="Josefin Sans" pitchFamily="2" charset="0"/>
            </a:endParaRPr>
          </a:p>
          <a:p>
            <a:endParaRPr lang="pt-BR" sz="4800" b="1" dirty="0" smtClean="0">
              <a:latin typeface="Josefin Sans" pitchFamily="2" charset="0"/>
              <a:ea typeface="Josefin Sans" pitchFamily="2" charset="0"/>
            </a:endParaRPr>
          </a:p>
          <a:p>
            <a:endParaRPr lang="pt-BR" sz="4800" b="1" dirty="0">
              <a:latin typeface="Josefin Sans" pitchFamily="2" charset="0"/>
              <a:ea typeface="Josefin Sans" pitchFamily="2" charset="0"/>
            </a:endParaRPr>
          </a:p>
          <a:p>
            <a:endParaRPr lang="pt-BR" sz="4800" b="1" dirty="0">
              <a:latin typeface="Josefin Sans" pitchFamily="2" charset="0"/>
              <a:ea typeface="Josefi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505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SlideFim-ExtJ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BadeEsquerd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4" name="Shape 131"/>
          <p:cNvSpPr txBox="1">
            <a:spLocks noGrp="1"/>
          </p:cNvSpPr>
          <p:nvPr>
            <p:ph type="ctrTitle"/>
          </p:nvPr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BIBLIOTECAS E FRAMEWORKS PARA SPA</a:t>
            </a:r>
            <a:endParaRPr lang="pt-BR" sz="3200" b="1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2050" name="Picture 2" descr="C:\Users\cristianm\Downloads\backb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446" y="1934848"/>
            <a:ext cx="3492034" cy="62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841" y="1358445"/>
            <a:ext cx="2229619" cy="112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711" y="2991682"/>
            <a:ext cx="3177401" cy="93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C:\Users\cristianm\Downloads\knockou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091" y="3524102"/>
            <a:ext cx="2944340" cy="103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cristianm\Downloads\ExtJ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80" y="4248626"/>
            <a:ext cx="1820649" cy="115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cristianm\Downloads\batmanj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650" y="5428801"/>
            <a:ext cx="3409208" cy="88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cristianm\Downloads\spine-j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089" y="5153256"/>
            <a:ext cx="2082014" cy="98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5726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BadeEsquerd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5696" y="1340768"/>
            <a:ext cx="71848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latin typeface="Josefin Sans" pitchFamily="2" charset="0"/>
              <a:ea typeface="Josefin Sans" pitchFamily="2" charset="0"/>
            </a:endParaRPr>
          </a:p>
          <a:p>
            <a:r>
              <a:rPr lang="pt-BR" sz="2800" dirty="0">
                <a:latin typeface="Josefin Sans" pitchFamily="2" charset="0"/>
                <a:ea typeface="Josefin Sans" pitchFamily="2" charset="0"/>
              </a:rPr>
              <a:t>Criado por Roy Fielding, um dos principais autores da especificação </a:t>
            </a: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HTTP</a:t>
            </a:r>
            <a:r>
              <a:rPr lang="pt-BR" sz="2800" dirty="0">
                <a:latin typeface="Josefin Sans" pitchFamily="2" charset="0"/>
                <a:ea typeface="Josefin Sans" pitchFamily="2" charset="0"/>
              </a:rPr>
              <a:t>.</a:t>
            </a: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 </a:t>
            </a:r>
            <a:endParaRPr lang="pt-BR" sz="2800" dirty="0">
              <a:latin typeface="Josefin Sans" pitchFamily="2" charset="0"/>
              <a:ea typeface="Josefin Sans" pitchFamily="2" charset="0"/>
            </a:endParaRPr>
          </a:p>
          <a:p>
            <a:r>
              <a:rPr lang="pt-BR" sz="2800" dirty="0">
                <a:latin typeface="Josefin Sans" pitchFamily="2" charset="0"/>
                <a:ea typeface="Josefin Sans" pitchFamily="2" charset="0"/>
              </a:rPr>
              <a:t> </a:t>
            </a:r>
          </a:p>
          <a:p>
            <a:r>
              <a:rPr lang="pt-BR" sz="2800" dirty="0">
                <a:latin typeface="Josefin Sans" pitchFamily="2" charset="0"/>
                <a:ea typeface="Josefin Sans" pitchFamily="2" charset="0"/>
              </a:rPr>
              <a:t>REST é um conjunto de princípios que definem como Web Standards como HTTP e </a:t>
            </a:r>
            <a:r>
              <a:rPr lang="pt-BR" sz="2800" dirty="0" err="1">
                <a:latin typeface="Josefin Sans" pitchFamily="2" charset="0"/>
                <a:ea typeface="Josefin Sans" pitchFamily="2" charset="0"/>
              </a:rPr>
              <a:t>URIs</a:t>
            </a:r>
            <a:r>
              <a:rPr lang="pt-BR" sz="2800" dirty="0">
                <a:latin typeface="Josefin Sans" pitchFamily="2" charset="0"/>
                <a:ea typeface="Josefin Sans" pitchFamily="2" charset="0"/>
              </a:rPr>
              <a:t> devem ser </a:t>
            </a:r>
            <a:r>
              <a:rPr lang="pt-BR" sz="2800" dirty="0" smtClean="0">
                <a:latin typeface="Josefin Sans" pitchFamily="2" charset="0"/>
                <a:ea typeface="Josefin Sans" pitchFamily="2" charset="0"/>
              </a:rPr>
              <a:t>usados.</a:t>
            </a:r>
          </a:p>
          <a:p>
            <a:endParaRPr lang="pt-BR" sz="2800" dirty="0">
              <a:latin typeface="Josefin Sans" pitchFamily="2" charset="0"/>
              <a:ea typeface="Josefin Sans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Josefin Sans" pitchFamily="2" charset="0"/>
                <a:ea typeface="Josefin Sans" pitchFamily="2" charset="0"/>
              </a:rPr>
              <a:t>URIs </a:t>
            </a:r>
            <a:r>
              <a:rPr lang="en-US" sz="2800" dirty="0" err="1">
                <a:latin typeface="Josefin Sans" pitchFamily="2" charset="0"/>
                <a:ea typeface="Josefin Sans" pitchFamily="2" charset="0"/>
              </a:rPr>
              <a:t>bem</a:t>
            </a:r>
            <a:r>
              <a:rPr lang="en-US" sz="28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en-US" sz="2800" dirty="0" err="1">
                <a:latin typeface="Josefin Sans" pitchFamily="2" charset="0"/>
                <a:ea typeface="Josefin Sans" pitchFamily="2" charset="0"/>
              </a:rPr>
              <a:t>definidas</a:t>
            </a:r>
            <a:endParaRPr lang="en-US" sz="2800" dirty="0">
              <a:latin typeface="Josefin Sans" pitchFamily="2" charset="0"/>
              <a:ea typeface="Josefin Sans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err="1">
                <a:latin typeface="Josefin Sans" pitchFamily="2" charset="0"/>
                <a:ea typeface="Josefin Sans" pitchFamily="2" charset="0"/>
              </a:rPr>
              <a:t>Métodos</a:t>
            </a:r>
            <a:r>
              <a:rPr lang="en-US" sz="28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en-US" sz="2800" dirty="0" err="1" smtClean="0">
                <a:latin typeface="Josefin Sans" pitchFamily="2" charset="0"/>
                <a:ea typeface="Josefin Sans" pitchFamily="2" charset="0"/>
              </a:rPr>
              <a:t>padronizados</a:t>
            </a:r>
            <a:endParaRPr lang="pt-BR" sz="2800" dirty="0">
              <a:latin typeface="Josefin Sans" pitchFamily="2" charset="0"/>
              <a:ea typeface="Josefin Sans" pitchFamily="2" charset="0"/>
            </a:endParaRPr>
          </a:p>
          <a:p>
            <a:endParaRPr lang="en-US" dirty="0">
              <a:latin typeface="Josefin Sans" pitchFamily="2" charset="0"/>
              <a:ea typeface="Josefin Sans" pitchFamily="2" charset="0"/>
            </a:endParaRPr>
          </a:p>
        </p:txBody>
      </p:sp>
      <p:sp>
        <p:nvSpPr>
          <p:cNvPr id="7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atin typeface="Josefin Sans" pitchFamily="2" charset="0"/>
                <a:ea typeface="Josefin Sans" pitchFamily="2" charset="0"/>
              </a:rPr>
              <a:t>REPRESENTATIONAL STATE TRANSFER (REST)</a:t>
            </a:r>
          </a:p>
        </p:txBody>
      </p:sp>
    </p:spTree>
    <p:extLst>
      <p:ext uri="{BB962C8B-B14F-4D97-AF65-F5344CB8AC3E}">
        <p14:creationId xmlns:p14="http://schemas.microsoft.com/office/powerpoint/2010/main" val="1193690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BadeDireit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Imagem 4" descr="C:\Users\cristianm\Dropbox\EXTJS Apresentação.rtfd\Captura de tela 2013-07-21 às 22.58.29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7344816" cy="41162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31"/>
          <p:cNvSpPr txBox="1">
            <a:spLocks/>
          </p:cNvSpPr>
          <p:nvPr/>
        </p:nvSpPr>
        <p:spPr>
          <a:xfrm>
            <a:off x="35496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atin typeface="Josefin Sans" pitchFamily="2" charset="0"/>
                <a:ea typeface="Josefin Sans" pitchFamily="2" charset="0"/>
              </a:rPr>
              <a:t>URI E VERBOS HTTP</a:t>
            </a:r>
          </a:p>
        </p:txBody>
      </p:sp>
    </p:spTree>
    <p:extLst>
      <p:ext uri="{BB962C8B-B14F-4D97-AF65-F5344CB8AC3E}">
        <p14:creationId xmlns:p14="http://schemas.microsoft.com/office/powerpoint/2010/main" val="30553833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BadeEsque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39852" y="1628800"/>
            <a:ext cx="844877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Josefin Sans" pitchFamily="2" charset="0"/>
                <a:ea typeface="Josefin Sans" pitchFamily="2" charset="0"/>
              </a:rPr>
              <a:t> </a:t>
            </a:r>
            <a:endParaRPr lang="pt-BR" sz="2400" dirty="0">
              <a:latin typeface="Josefin Sans" pitchFamily="2" charset="0"/>
              <a:ea typeface="Josefin Sans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latin typeface="Josefin Sans" pitchFamily="2" charset="0"/>
                <a:ea typeface="Josefin Sans" pitchFamily="2" charset="0"/>
              </a:rPr>
              <a:t>.Net</a:t>
            </a:r>
            <a:r>
              <a:rPr lang="en-US" sz="2400" dirty="0">
                <a:latin typeface="Josefin Sans" pitchFamily="2" charset="0"/>
                <a:ea typeface="Josefin Sans" pitchFamily="2" charset="0"/>
              </a:rPr>
              <a:t>: Asp.net </a:t>
            </a:r>
            <a:r>
              <a:rPr lang="en-US" sz="2400" b="1" dirty="0">
                <a:latin typeface="Josefin Sans" pitchFamily="2" charset="0"/>
                <a:ea typeface="Josefin Sans" pitchFamily="2" charset="0"/>
              </a:rPr>
              <a:t>Web </a:t>
            </a:r>
            <a:r>
              <a:rPr lang="en-US" sz="2400" b="1" dirty="0" smtClean="0">
                <a:latin typeface="Josefin Sans" pitchFamily="2" charset="0"/>
                <a:ea typeface="Josefin Sans" pitchFamily="2" charset="0"/>
              </a:rPr>
              <a:t>API </a:t>
            </a:r>
            <a:r>
              <a:rPr lang="en-US" sz="2400" dirty="0">
                <a:latin typeface="Josefin Sans" pitchFamily="2" charset="0"/>
                <a:ea typeface="Josefin Sans" pitchFamily="2" charset="0"/>
              </a:rPr>
              <a:t>- </a:t>
            </a:r>
            <a:r>
              <a:rPr lang="en-US" sz="2400" u="sng" dirty="0">
                <a:latin typeface="Josefin Sans" pitchFamily="2" charset="0"/>
                <a:ea typeface="Josefin Sans" pitchFamily="2" charset="0"/>
                <a:hlinkClick r:id="rId4"/>
              </a:rPr>
              <a:t>http://</a:t>
            </a:r>
            <a:r>
              <a:rPr lang="en-US" sz="2400" u="sng" dirty="0" smtClean="0">
                <a:latin typeface="Josefin Sans" pitchFamily="2" charset="0"/>
                <a:ea typeface="Josefin Sans" pitchFamily="2" charset="0"/>
                <a:hlinkClick r:id="rId4"/>
              </a:rPr>
              <a:t>www.asp.net/web-api</a:t>
            </a:r>
            <a:endParaRPr lang="en-US" sz="2400" u="sng" dirty="0" smtClean="0">
              <a:latin typeface="Josefin Sans" pitchFamily="2" charset="0"/>
              <a:ea typeface="Josefin Sans" pitchFamily="2" charset="0"/>
            </a:endParaRPr>
          </a:p>
          <a:p>
            <a:endParaRPr lang="pt-BR" sz="2400" dirty="0">
              <a:latin typeface="Josefin Sans" pitchFamily="2" charset="0"/>
              <a:ea typeface="Josefin Sans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Josefin Sans" pitchFamily="2" charset="0"/>
                <a:ea typeface="Josefin Sans" pitchFamily="2" charset="0"/>
              </a:rPr>
              <a:t>Ruby: </a:t>
            </a:r>
            <a:r>
              <a:rPr lang="en-US" sz="2400" b="1" dirty="0">
                <a:latin typeface="Josefin Sans" pitchFamily="2" charset="0"/>
                <a:ea typeface="Josefin Sans" pitchFamily="2" charset="0"/>
              </a:rPr>
              <a:t>Ruby on Rails </a:t>
            </a:r>
            <a:r>
              <a:rPr lang="en-US" sz="2400" dirty="0" smtClean="0">
                <a:latin typeface="Josefin Sans" pitchFamily="2" charset="0"/>
                <a:ea typeface="Josefin Sans" pitchFamily="2" charset="0"/>
              </a:rPr>
              <a:t>- </a:t>
            </a:r>
            <a:r>
              <a:rPr lang="en-US" sz="2400" u="sng" dirty="0" smtClean="0">
                <a:latin typeface="Josefin Sans" pitchFamily="2" charset="0"/>
                <a:ea typeface="Josefin Sans" pitchFamily="2" charset="0"/>
                <a:hlinkClick r:id="rId5"/>
              </a:rPr>
              <a:t>http</a:t>
            </a:r>
            <a:r>
              <a:rPr lang="en-US" sz="2400" u="sng" dirty="0">
                <a:latin typeface="Josefin Sans" pitchFamily="2" charset="0"/>
                <a:ea typeface="Josefin Sans" pitchFamily="2" charset="0"/>
                <a:hlinkClick r:id="rId5"/>
              </a:rPr>
              <a:t>://</a:t>
            </a:r>
            <a:r>
              <a:rPr lang="en-US" sz="2400" u="sng" dirty="0" smtClean="0">
                <a:latin typeface="Josefin Sans" pitchFamily="2" charset="0"/>
                <a:ea typeface="Josefin Sans" pitchFamily="2" charset="0"/>
                <a:hlinkClick r:id="rId5"/>
              </a:rPr>
              <a:t>guides.rubyonrails.org/</a:t>
            </a:r>
            <a:endParaRPr lang="en-US" sz="2400" u="sng" dirty="0" smtClean="0">
              <a:latin typeface="Josefin Sans" pitchFamily="2" charset="0"/>
              <a:ea typeface="Josefin Sans" pitchFamily="2" charset="0"/>
            </a:endParaRPr>
          </a:p>
          <a:p>
            <a:endParaRPr lang="en-US" sz="2400" u="sng" dirty="0" smtClean="0">
              <a:latin typeface="Josefin Sans" pitchFamily="2" charset="0"/>
              <a:ea typeface="Josefin Sans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>
                <a:latin typeface="Josefin Sans" pitchFamily="2" charset="0"/>
                <a:ea typeface="Josefin Sans" pitchFamily="2" charset="0"/>
              </a:rPr>
              <a:t>Javascript</a:t>
            </a:r>
            <a:r>
              <a:rPr lang="en-US" sz="2400" dirty="0">
                <a:latin typeface="Josefin Sans" pitchFamily="2" charset="0"/>
                <a:ea typeface="Josefin Sans" pitchFamily="2" charset="0"/>
              </a:rPr>
              <a:t>: </a:t>
            </a:r>
            <a:endParaRPr lang="en-US" sz="2400" dirty="0" smtClean="0">
              <a:latin typeface="Josefin Sans" pitchFamily="2" charset="0"/>
              <a:ea typeface="Josefin Sans" pitchFamily="2" charset="0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 b="1" dirty="0" smtClean="0">
                <a:latin typeface="Josefin Sans" pitchFamily="2" charset="0"/>
                <a:ea typeface="Josefin Sans" pitchFamily="2" charset="0"/>
              </a:rPr>
              <a:t>Node.JS</a:t>
            </a:r>
            <a:r>
              <a:rPr lang="en-US" sz="2400" dirty="0" smtClean="0">
                <a:latin typeface="Josefin Sans" pitchFamily="2" charset="0"/>
                <a:ea typeface="Josefin Sans" pitchFamily="2" charset="0"/>
              </a:rPr>
              <a:t> - </a:t>
            </a:r>
            <a:r>
              <a:rPr lang="en-US" sz="2400" u="sng" dirty="0">
                <a:latin typeface="Josefin Sans" pitchFamily="2" charset="0"/>
                <a:ea typeface="Josefin Sans" pitchFamily="2" charset="0"/>
                <a:hlinkClick r:id="rId6"/>
              </a:rPr>
              <a:t>http://nodejs.org/</a:t>
            </a:r>
            <a:endParaRPr lang="en-US" sz="2400" dirty="0" smtClean="0">
              <a:latin typeface="Josefin Sans" pitchFamily="2" charset="0"/>
              <a:ea typeface="Josefin Sans" pitchFamily="2" charset="0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 b="1" dirty="0" smtClean="0">
                <a:latin typeface="Josefin Sans" pitchFamily="2" charset="0"/>
                <a:ea typeface="Josefin Sans" pitchFamily="2" charset="0"/>
              </a:rPr>
              <a:t>Express</a:t>
            </a:r>
            <a:r>
              <a:rPr lang="en-US" sz="2400" dirty="0" smtClean="0">
                <a:latin typeface="Josefin Sans" pitchFamily="2" charset="0"/>
                <a:ea typeface="Josefin Sans" pitchFamily="2" charset="0"/>
              </a:rPr>
              <a:t> - </a:t>
            </a:r>
            <a:r>
              <a:rPr lang="en-US" sz="2400" u="sng" dirty="0" smtClean="0">
                <a:latin typeface="Josefin Sans" pitchFamily="2" charset="0"/>
                <a:ea typeface="Josefin Sans" pitchFamily="2" charset="0"/>
                <a:hlinkClick r:id="rId7"/>
              </a:rPr>
              <a:t>http</a:t>
            </a:r>
            <a:r>
              <a:rPr lang="en-US" sz="2400" u="sng" dirty="0">
                <a:latin typeface="Josefin Sans" pitchFamily="2" charset="0"/>
                <a:ea typeface="Josefin Sans" pitchFamily="2" charset="0"/>
                <a:hlinkClick r:id="rId7"/>
              </a:rPr>
              <a:t>://expressjs.com/</a:t>
            </a:r>
            <a:r>
              <a:rPr lang="en-US" sz="2400" dirty="0">
                <a:latin typeface="Josefin Sans" pitchFamily="2" charset="0"/>
                <a:ea typeface="Josefin Sans" pitchFamily="2" charset="0"/>
              </a:rPr>
              <a:t> </a:t>
            </a:r>
            <a:endParaRPr lang="en-US" sz="2400" dirty="0" smtClean="0">
              <a:latin typeface="Josefin Sans" pitchFamily="2" charset="0"/>
              <a:ea typeface="Josefin Sans" pitchFamily="2" charset="0"/>
            </a:endParaRPr>
          </a:p>
          <a:p>
            <a:pPr marL="742950" lvl="1" indent="-285750">
              <a:buFont typeface="Arial"/>
              <a:buChar char="•"/>
            </a:pPr>
            <a:endParaRPr lang="pt-BR" sz="2400" dirty="0">
              <a:latin typeface="Josefin Sans" pitchFamily="2" charset="0"/>
              <a:ea typeface="Josefin Sans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pt-BR" sz="2400" dirty="0">
                <a:latin typeface="Josefin Sans" pitchFamily="2" charset="0"/>
                <a:ea typeface="Josefin Sans" pitchFamily="2" charset="0"/>
              </a:rPr>
              <a:t>Java: </a:t>
            </a:r>
            <a:r>
              <a:rPr lang="pt-BR" sz="2400" b="1" dirty="0">
                <a:latin typeface="Josefin Sans" pitchFamily="2" charset="0"/>
                <a:ea typeface="Josefin Sans" pitchFamily="2" charset="0"/>
              </a:rPr>
              <a:t>Jersey</a:t>
            </a:r>
            <a:r>
              <a:rPr lang="pt-BR" sz="24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pt-BR" sz="2400" dirty="0" smtClean="0">
                <a:latin typeface="Josefin Sans" pitchFamily="2" charset="0"/>
                <a:ea typeface="Josefin Sans" pitchFamily="2" charset="0"/>
              </a:rPr>
              <a:t>- </a:t>
            </a:r>
            <a:r>
              <a:rPr lang="pt-BR" sz="2400" u="sng" dirty="0" smtClean="0">
                <a:latin typeface="Josefin Sans" pitchFamily="2" charset="0"/>
                <a:ea typeface="Josefin Sans" pitchFamily="2" charset="0"/>
                <a:hlinkClick r:id="rId8"/>
              </a:rPr>
              <a:t>https</a:t>
            </a:r>
            <a:r>
              <a:rPr lang="pt-BR" sz="2400" u="sng" dirty="0">
                <a:latin typeface="Josefin Sans" pitchFamily="2" charset="0"/>
                <a:ea typeface="Josefin Sans" pitchFamily="2" charset="0"/>
                <a:hlinkClick r:id="rId8"/>
              </a:rPr>
              <a:t>://jersey.java.net</a:t>
            </a:r>
            <a:r>
              <a:rPr lang="pt-BR" sz="2400" u="sng" dirty="0" smtClean="0">
                <a:latin typeface="Josefin Sans" pitchFamily="2" charset="0"/>
                <a:ea typeface="Josefin Sans" pitchFamily="2" charset="0"/>
                <a:hlinkClick r:id="rId8"/>
              </a:rPr>
              <a:t>/</a:t>
            </a:r>
            <a:endParaRPr lang="pt-BR" sz="2400" u="sng" dirty="0" smtClean="0">
              <a:latin typeface="Josefin Sans" pitchFamily="2" charset="0"/>
              <a:ea typeface="Josefin Sans" pitchFamily="2" charset="0"/>
            </a:endParaRPr>
          </a:p>
          <a:p>
            <a:pPr marL="285750" indent="-285750">
              <a:buFont typeface="Arial"/>
              <a:buChar char="•"/>
            </a:pPr>
            <a:endParaRPr lang="pt-BR" sz="2400" dirty="0">
              <a:latin typeface="Josefin Sans" pitchFamily="2" charset="0"/>
              <a:ea typeface="Josefin Sans" pitchFamily="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Josefin Sans" pitchFamily="2" charset="0"/>
                <a:ea typeface="Josefin Sans" pitchFamily="2" charset="0"/>
              </a:rPr>
              <a:t>PHP: </a:t>
            </a:r>
            <a:r>
              <a:rPr lang="en-US" sz="2400" b="1" dirty="0">
                <a:latin typeface="Josefin Sans" pitchFamily="2" charset="0"/>
                <a:ea typeface="Josefin Sans" pitchFamily="2" charset="0"/>
              </a:rPr>
              <a:t>Slim</a:t>
            </a:r>
            <a:r>
              <a:rPr lang="en-US" sz="2400" dirty="0">
                <a:latin typeface="Josefin Sans" pitchFamily="2" charset="0"/>
                <a:ea typeface="Josefin Sans" pitchFamily="2" charset="0"/>
              </a:rPr>
              <a:t> </a:t>
            </a:r>
            <a:r>
              <a:rPr lang="en-US" sz="2400" dirty="0" smtClean="0">
                <a:latin typeface="Josefin Sans" pitchFamily="2" charset="0"/>
                <a:ea typeface="Josefin Sans" pitchFamily="2" charset="0"/>
              </a:rPr>
              <a:t>- </a:t>
            </a:r>
            <a:r>
              <a:rPr lang="en-US" sz="2400" u="sng" dirty="0" smtClean="0">
                <a:latin typeface="Josefin Sans" pitchFamily="2" charset="0"/>
                <a:ea typeface="Josefin Sans" pitchFamily="2" charset="0"/>
                <a:hlinkClick r:id="rId9"/>
              </a:rPr>
              <a:t>http</a:t>
            </a:r>
            <a:r>
              <a:rPr lang="en-US" sz="2400" u="sng" dirty="0">
                <a:latin typeface="Josefin Sans" pitchFamily="2" charset="0"/>
                <a:ea typeface="Josefin Sans" pitchFamily="2" charset="0"/>
                <a:hlinkClick r:id="rId9"/>
              </a:rPr>
              <a:t>://www.slimframework.com/</a:t>
            </a:r>
            <a:endParaRPr lang="pt-BR" sz="2400" dirty="0">
              <a:latin typeface="Josefin Sans" pitchFamily="2" charset="0"/>
              <a:ea typeface="Josefin Sans" pitchFamily="2" charset="0"/>
            </a:endParaRPr>
          </a:p>
        </p:txBody>
      </p:sp>
      <p:sp>
        <p:nvSpPr>
          <p:cNvPr id="3" name="Shape 131"/>
          <p:cNvSpPr txBox="1">
            <a:spLocks/>
          </p:cNvSpPr>
          <p:nvPr/>
        </p:nvSpPr>
        <p:spPr>
          <a:xfrm>
            <a:off x="1691680" y="548680"/>
            <a:ext cx="8352928" cy="936104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3200" dirty="0">
              <a:latin typeface="Josefin Sans" pitchFamily="2" charset="0"/>
              <a:ea typeface="Josefin Sans" pitchFamily="2" charset="0"/>
            </a:endParaRPr>
          </a:p>
        </p:txBody>
      </p:sp>
      <p:sp>
        <p:nvSpPr>
          <p:cNvPr id="6" name="Shape 131"/>
          <p:cNvSpPr txBox="1">
            <a:spLocks/>
          </p:cNvSpPr>
          <p:nvPr/>
        </p:nvSpPr>
        <p:spPr>
          <a:xfrm>
            <a:off x="1547664" y="404664"/>
            <a:ext cx="7560840" cy="72008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latin typeface="Josefin Sans" pitchFamily="2" charset="0"/>
                <a:ea typeface="Josefin Sans" pitchFamily="2" charset="0"/>
              </a:rPr>
              <a:t>FRAMEWORKS PARA </a:t>
            </a:r>
            <a:r>
              <a:rPr lang="pt-BR" sz="3200" b="1" dirty="0" smtClean="0">
                <a:latin typeface="Josefin Sans" pitchFamily="2" charset="0"/>
                <a:ea typeface="Josefin Sans" pitchFamily="2" charset="0"/>
              </a:rPr>
              <a:t>CONSTRUÇÃO </a:t>
            </a:r>
            <a:r>
              <a:rPr lang="pt-BR" sz="3200" b="1" dirty="0">
                <a:latin typeface="Josefin Sans" pitchFamily="2" charset="0"/>
                <a:ea typeface="Josefin Sans" pitchFamily="2" charset="0"/>
              </a:rPr>
              <a:t>DE APIS</a:t>
            </a:r>
          </a:p>
        </p:txBody>
      </p:sp>
    </p:spTree>
    <p:extLst>
      <p:ext uri="{BB962C8B-B14F-4D97-AF65-F5344CB8AC3E}">
        <p14:creationId xmlns:p14="http://schemas.microsoft.com/office/powerpoint/2010/main" val="19582734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749</Words>
  <Application>Microsoft Office PowerPoint</Application>
  <PresentationFormat>Apresentação na tela (4:3)</PresentationFormat>
  <Paragraphs>212</Paragraphs>
  <Slides>51</Slides>
  <Notes>41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2" baseType="lpstr">
      <vt:lpstr>Tema do Office</vt:lpstr>
      <vt:lpstr>Aprendendo a arquitetura e novidades do EXTJS 4.2</vt:lpstr>
      <vt:lpstr>História do HTML</vt:lpstr>
      <vt:lpstr>A tríade do desenvolvimento web</vt:lpstr>
      <vt:lpstr>O que é SPA (Single Page Applications)?</vt:lpstr>
      <vt:lpstr>Exemplo de arquitetura SPA</vt:lpstr>
      <vt:lpstr>BIBLIOTECAS E FRAMEWORKS PARA SPA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Cristian dos Santos Mathias</dc:creator>
  <cp:lastModifiedBy>rafaelg</cp:lastModifiedBy>
  <cp:revision>67</cp:revision>
  <dcterms:created xsi:type="dcterms:W3CDTF">2013-07-22T20:44:50Z</dcterms:created>
  <dcterms:modified xsi:type="dcterms:W3CDTF">2013-07-25T17:49:27Z</dcterms:modified>
</cp:coreProperties>
</file>